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68"/>
  </p:notesMasterIdLst>
  <p:sldIdLst>
    <p:sldId id="439" r:id="rId5"/>
    <p:sldId id="560" r:id="rId6"/>
    <p:sldId id="529" r:id="rId7"/>
    <p:sldId id="446" r:id="rId8"/>
    <p:sldId id="379" r:id="rId9"/>
    <p:sldId id="563" r:id="rId10"/>
    <p:sldId id="1059" r:id="rId11"/>
    <p:sldId id="564" r:id="rId12"/>
    <p:sldId id="1079" r:id="rId13"/>
    <p:sldId id="1047" r:id="rId14"/>
    <p:sldId id="561" r:id="rId15"/>
    <p:sldId id="532" r:id="rId16"/>
    <p:sldId id="533" r:id="rId17"/>
    <p:sldId id="534" r:id="rId18"/>
    <p:sldId id="530" r:id="rId19"/>
    <p:sldId id="536" r:id="rId20"/>
    <p:sldId id="537" r:id="rId21"/>
    <p:sldId id="531" r:id="rId22"/>
    <p:sldId id="535" r:id="rId23"/>
    <p:sldId id="1056" r:id="rId24"/>
    <p:sldId id="1054" r:id="rId25"/>
    <p:sldId id="1060" r:id="rId26"/>
    <p:sldId id="1048" r:id="rId27"/>
    <p:sldId id="538" r:id="rId28"/>
    <p:sldId id="543" r:id="rId29"/>
    <p:sldId id="544" r:id="rId30"/>
    <p:sldId id="1061" r:id="rId31"/>
    <p:sldId id="1062" r:id="rId32"/>
    <p:sldId id="1055" r:id="rId33"/>
    <p:sldId id="1049" r:id="rId34"/>
    <p:sldId id="548" r:id="rId35"/>
    <p:sldId id="1068" r:id="rId36"/>
    <p:sldId id="557" r:id="rId37"/>
    <p:sldId id="1066" r:id="rId38"/>
    <p:sldId id="1070" r:id="rId39"/>
    <p:sldId id="1063" r:id="rId40"/>
    <p:sldId id="547" r:id="rId41"/>
    <p:sldId id="1064" r:id="rId42"/>
    <p:sldId id="1065" r:id="rId43"/>
    <p:sldId id="1067" r:id="rId44"/>
    <p:sldId id="550" r:id="rId45"/>
    <p:sldId id="551" r:id="rId46"/>
    <p:sldId id="559" r:id="rId47"/>
    <p:sldId id="1057" r:id="rId48"/>
    <p:sldId id="558" r:id="rId49"/>
    <p:sldId id="549" r:id="rId50"/>
    <p:sldId id="552" r:id="rId51"/>
    <p:sldId id="553" r:id="rId52"/>
    <p:sldId id="1052" r:id="rId53"/>
    <p:sldId id="1051" r:id="rId54"/>
    <p:sldId id="1053" r:id="rId55"/>
    <p:sldId id="1076" r:id="rId56"/>
    <p:sldId id="1080" r:id="rId57"/>
    <p:sldId id="1071" r:id="rId58"/>
    <p:sldId id="1072" r:id="rId59"/>
    <p:sldId id="1073" r:id="rId60"/>
    <p:sldId id="1074" r:id="rId61"/>
    <p:sldId id="541" r:id="rId62"/>
    <p:sldId id="520" r:id="rId63"/>
    <p:sldId id="1075" r:id="rId64"/>
    <p:sldId id="554" r:id="rId65"/>
    <p:sldId id="555" r:id="rId66"/>
    <p:sldId id="55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AB0A4EC-E8ED-6842-8692-4F2D431230C7}">
          <p14:sldIdLst>
            <p14:sldId id="439"/>
            <p14:sldId id="560"/>
            <p14:sldId id="529"/>
            <p14:sldId id="446"/>
            <p14:sldId id="379"/>
            <p14:sldId id="563"/>
            <p14:sldId id="1059"/>
            <p14:sldId id="564"/>
            <p14:sldId id="1079"/>
          </p14:sldIdLst>
        </p14:section>
        <p14:section name="History" id="{F4D48C7D-C75A-8D46-9CDF-3E1C8248C2DF}">
          <p14:sldIdLst>
            <p14:sldId id="1047"/>
            <p14:sldId id="561"/>
            <p14:sldId id="532"/>
            <p14:sldId id="533"/>
            <p14:sldId id="534"/>
            <p14:sldId id="530"/>
            <p14:sldId id="536"/>
            <p14:sldId id="537"/>
            <p14:sldId id="531"/>
            <p14:sldId id="535"/>
            <p14:sldId id="1056"/>
            <p14:sldId id="1054"/>
            <p14:sldId id="1060"/>
          </p14:sldIdLst>
        </p14:section>
        <p14:section name="Modern mapping" id="{66E6A9DC-2AEE-A147-B4A3-5D5723D03C3D}">
          <p14:sldIdLst>
            <p14:sldId id="1048"/>
            <p14:sldId id="538"/>
            <p14:sldId id="543"/>
            <p14:sldId id="544"/>
            <p14:sldId id="1061"/>
            <p14:sldId id="1062"/>
            <p14:sldId id="1055"/>
          </p14:sldIdLst>
        </p14:section>
        <p14:section name="Map making" id="{DF5D31FF-77CD-E345-AE92-E306C5E28F37}">
          <p14:sldIdLst>
            <p14:sldId id="1049"/>
            <p14:sldId id="548"/>
            <p14:sldId id="1068"/>
            <p14:sldId id="557"/>
            <p14:sldId id="1066"/>
            <p14:sldId id="1070"/>
            <p14:sldId id="1063"/>
            <p14:sldId id="547"/>
            <p14:sldId id="1064"/>
            <p14:sldId id="1065"/>
            <p14:sldId id="1067"/>
            <p14:sldId id="550"/>
            <p14:sldId id="551"/>
            <p14:sldId id="559"/>
            <p14:sldId id="1057"/>
            <p14:sldId id="558"/>
            <p14:sldId id="549"/>
            <p14:sldId id="552"/>
            <p14:sldId id="553"/>
            <p14:sldId id="1052"/>
            <p14:sldId id="1051"/>
            <p14:sldId id="1053"/>
            <p14:sldId id="1076"/>
            <p14:sldId id="1080"/>
            <p14:sldId id="1071"/>
            <p14:sldId id="1072"/>
            <p14:sldId id="1073"/>
            <p14:sldId id="1074"/>
            <p14:sldId id="541"/>
            <p14:sldId id="520"/>
            <p14:sldId id="1075"/>
            <p14:sldId id="554"/>
            <p14:sldId id="555"/>
            <p14:sldId id="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Davies" initials="RD" lastIdx="1" clrIdx="0">
    <p:extLst>
      <p:ext uri="{19B8F6BF-5375-455C-9EA6-DF929625EA0E}">
        <p15:presenceInfo xmlns:p15="http://schemas.microsoft.com/office/powerpoint/2012/main" userId="S::hi19329@bristol.ac.uk::a6fea05a-91c8-4b75-ac79-173b4f3a34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7B4"/>
    <a:srgbClr val="F4C245"/>
    <a:srgbClr val="122B39"/>
    <a:srgbClr val="EB5C2E"/>
    <a:srgbClr val="0063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34E0D-9ACC-BD4A-9F85-5BE85D0A570B}" v="4475" dt="2024-11-04T18:06:38.774"/>
    <p1510:client id="{B53413BD-2EC4-824B-9A83-572683D7774C}" v="2540" dt="2024-11-04T18:06:55.593"/>
  </p1510:revLst>
</p1510:revInfo>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8"/>
    <p:restoredTop sz="94694"/>
  </p:normalViewPr>
  <p:slideViewPr>
    <p:cSldViewPr snapToGrid="0">
      <p:cViewPr varScale="1">
        <p:scale>
          <a:sx n="101" d="100"/>
          <a:sy n="101" d="100"/>
        </p:scale>
        <p:origin x="75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A9A5DA3C-BDF6-44EF-83ED-A29CA680A5AA}" type="datetimeFigureOut">
              <a:rPr lang="en-GB" smtClean="0"/>
              <a:pPr/>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45F1FA71-43BA-430C-A352-65181A5623E8}" type="slidenum">
              <a:rPr lang="en-GB" smtClean="0"/>
              <a:pPr/>
              <a:t>‹#›</a:t>
            </a:fld>
            <a:endParaRPr lang="en-GB"/>
          </a:p>
        </p:txBody>
      </p:sp>
    </p:spTree>
    <p:extLst>
      <p:ext uri="{BB962C8B-B14F-4D97-AF65-F5344CB8AC3E}">
        <p14:creationId xmlns:p14="http://schemas.microsoft.com/office/powerpoint/2010/main" val="4838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00204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58533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87238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effectLst/>
              </a:rPr>
              <a:t>Lowest class. Vicious, semi-criminal. Black</a:t>
            </a:r>
          </a:p>
          <a:p>
            <a:r>
              <a:rPr lang="en-GB" b="0">
                <a:effectLst/>
              </a:rPr>
              <a:t>Very poor, casual. Chronic want. Dark blue</a:t>
            </a:r>
          </a:p>
          <a:p>
            <a:r>
              <a:rPr lang="en-GB" b="0">
                <a:effectLst/>
              </a:rPr>
              <a:t>Poor. 18s. to 21s. a week for a moderate family. Light blue Mixed. </a:t>
            </a:r>
          </a:p>
          <a:p>
            <a:r>
              <a:rPr lang="en-GB" b="0">
                <a:effectLst/>
              </a:rPr>
              <a:t>Some comfortable others poor. Purple</a:t>
            </a:r>
          </a:p>
          <a:p>
            <a:r>
              <a:rPr lang="en-GB" b="0">
                <a:effectLst/>
              </a:rPr>
              <a:t>Fairly comfortable. Good ordinary earnings. Pink</a:t>
            </a:r>
          </a:p>
          <a:p>
            <a:r>
              <a:rPr lang="en-GB" b="0">
                <a:effectLst/>
              </a:rPr>
              <a:t>Middle class. Well-to-do. Red</a:t>
            </a:r>
          </a:p>
          <a:p>
            <a:r>
              <a:rPr lang="en-GB" b="0">
                <a:effectLst/>
              </a:rPr>
              <a:t>Upper-middle and upper classes. Wealthy. Yellow</a:t>
            </a:r>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286417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19</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55937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3813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1168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0641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04282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33866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104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778361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206407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80262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29</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628441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258915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620E-6213-FE57-EA6F-1938BA8B8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6C56C-8C12-CC23-A0C4-7FC1A4237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8F954-9B43-48EE-D6D5-F2F408B5B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35F9E4-EDC6-0017-4652-1C2F33134AC3}"/>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174316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33</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63367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F9A9C-A742-A474-428A-5BED571C3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45B02-219C-9868-7B06-2BEF07C4C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A655F-A51A-F1A8-63E5-04EFEE6FA6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691E54-A4C0-DCE8-C122-379B00478324}"/>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085151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BF2-7D73-A8BC-D43A-C9F17EED4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2B02E-6877-102F-DB89-B547C0982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35EA9-81E2-AD4B-BF84-3CCF569A93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7D7E1-A9AE-DBE4-055B-939A0024681B}"/>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0901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E9AC9-8402-D4DB-0E66-537342B35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1071F-7544-F2BF-A052-D7A590634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FB40A-29D5-C76F-B753-FFB4A94284E8}"/>
              </a:ext>
            </a:extLst>
          </p:cNvPr>
          <p:cNvSpPr>
            <a:spLocks noGrp="1"/>
          </p:cNvSpPr>
          <p:nvPr>
            <p:ph type="body" idx="1"/>
          </p:nvPr>
        </p:nvSpPr>
        <p:spPr/>
        <p:txBody>
          <a:bodyPr/>
          <a:lstStyle/>
          <a:p>
            <a:endParaRPr lang="en-US"/>
          </a:p>
          <a:p>
            <a:r>
              <a:rPr lang="en-US"/>
              <a:t>True size of - https://</a:t>
            </a:r>
            <a:r>
              <a:rPr lang="en-US" err="1"/>
              <a:t>www.thetruesize.com</a:t>
            </a:r>
            <a:r>
              <a:rPr lang="en-US"/>
              <a:t>/</a:t>
            </a:r>
          </a:p>
          <a:p>
            <a:endParaRPr lang="en-US"/>
          </a:p>
          <a:p>
            <a:endParaRPr lang="en-US"/>
          </a:p>
          <a:p>
            <a:r>
              <a:rPr lang="en-US"/>
              <a:t>True size of (Africa vs 25 countries map): https://</a:t>
            </a:r>
            <a:r>
              <a:rPr lang="en-US" err="1"/>
              <a:t>www.thetruesize.com</a:t>
            </a:r>
            <a:r>
              <a:rPr lang="en-US"/>
              <a:t>/#?borders=1~!MTQyOTA4NjE.NDIxMjc1Mw*</a:t>
            </a:r>
            <a:r>
              <a:rPr lang="en-US" err="1"/>
              <a:t>MjgwMTQwOTQ</a:t>
            </a:r>
            <a:r>
              <a:rPr lang="en-US"/>
              <a:t>(MTA0MzU5Njk~!CONTIGUOUS_US*MTM0NzAzNTI.MjYwNDU0MjI(</a:t>
            </a:r>
            <a:r>
              <a:rPr lang="en-US" err="1"/>
              <a:t>Njk</a:t>
            </a:r>
            <a:r>
              <a:rPr lang="en-US"/>
              <a:t>)Mg~!IN*NTAxNTM3Mw.NzEzODg5OQ)MQ~!CN*OTA2MTkxOQ.MTA5MTU5MzE(</a:t>
            </a:r>
            <a:r>
              <a:rPr lang="en-US" err="1"/>
              <a:t>MjM</a:t>
            </a:r>
            <a:r>
              <a:rPr lang="en-US"/>
              <a:t>)MA~!GL*</a:t>
            </a:r>
            <a:r>
              <a:rPr lang="en-US" err="1"/>
              <a:t>MA.MTgwMDAwMDA</a:t>
            </a:r>
            <a:r>
              <a:rPr lang="en-US"/>
              <a:t>)MA~!JP*MTA3MDkyODE.NzUwMTQ1NA(MzM2)MQ~!MX*OTIxNDc5OQ.MjQ4NzM3Mzc(MjU5)Mg~!ES*NzA5ODE5OQ.MzE4NjgwODA(</a:t>
            </a:r>
            <a:r>
              <a:rPr lang="en-US" err="1"/>
              <a:t>MjIw</a:t>
            </a:r>
            <a:r>
              <a:rPr lang="en-US"/>
              <a:t>)Mw~!GB*MzQzMzc1Mg.MzEwODk2NjU(</a:t>
            </a:r>
            <a:r>
              <a:rPr lang="en-US" err="1"/>
              <a:t>MTMy</a:t>
            </a:r>
            <a:r>
              <a:rPr lang="en-US"/>
              <a:t>)NA~!FR*NDYwMzYyNA.MzA5NDU4NTg)NQ~!DE*MzEzMDI4Mg.MzE3MzA4ODA)Ng~!PT*MzgyMzU0NA.Mjg2OTIxOTQ)</a:t>
            </a:r>
            <a:r>
              <a:rPr lang="en-US" err="1"/>
              <a:t>Nw</a:t>
            </a:r>
            <a:r>
              <a:rPr lang="en-US"/>
              <a:t>~!IE*Mzg2MTAzNg.MzA1MzMwOTM(</a:t>
            </a:r>
            <a:r>
              <a:rPr lang="en-US" err="1"/>
              <a:t>MTIw</a:t>
            </a:r>
            <a:r>
              <a:rPr lang="en-US"/>
              <a:t>)OA~!PL*MzAzODU3MA.MzU0MzI4MTI)OQ~!IT*NDc5NTI1NA.MzExMTE2MDQ(MTU1)MTA~!AT*MzA0MjQ3OQ.MzI3ODMxOTQ)MTE~!BE*MzMyNzc2Mg.MzE0NDg1MjQ(MjU5)MTI~!CH*MzAyMDgxNw.MzE3MzYwNjA(MTU0)MA~!HR*Mjg2MDE5Ng.MzE5MTUwNjQ(MTY2)MQ~!UA*NDk0MzE1Mw.Mjk2Nzk3Mg(MjI4)Mg~!TR*NDU2NTUzNQ.NTUwOTIzMg(MTQ1)Mw~!SE*NzI2Mjk3MA.MzQ1MDI0Nzg(MTQ2)NA~!NO*ODA4NDA4Ng.MzM3ODgyODY(MTU2)NQ~!NL*MTgyNjkyMA.Mjg1NTQzMw(</a:t>
            </a:r>
            <a:r>
              <a:rPr lang="en-US" err="1"/>
              <a:t>MjIx</a:t>
            </a:r>
            <a:r>
              <a:rPr lang="en-US"/>
              <a:t>)Ng~!FI*NTQ3NjMyNg.MzQ1MTk4Mjc(</a:t>
            </a:r>
            <a:r>
              <a:rPr lang="en-US" err="1"/>
              <a:t>MTUx</a:t>
            </a:r>
            <a:r>
              <a:rPr lang="en-US"/>
              <a:t>)</a:t>
            </a:r>
            <a:r>
              <a:rPr lang="en-US" err="1"/>
              <a:t>Nw</a:t>
            </a:r>
            <a:r>
              <a:rPr lang="en-US"/>
              <a:t>~!RO*NDU5ODI4Ng.MjkwNjI2OA)OA~!GR*NDc3NjUxMw.MTc4MjMwNg(MzI5)OQ</a:t>
            </a:r>
          </a:p>
          <a:p>
            <a:endParaRPr lang="en-US"/>
          </a:p>
          <a:p>
            <a:endParaRPr lang="en-US"/>
          </a:p>
        </p:txBody>
      </p:sp>
      <p:sp>
        <p:nvSpPr>
          <p:cNvPr id="4" name="Slide Number Placeholder 3">
            <a:extLst>
              <a:ext uri="{FF2B5EF4-FFF2-40B4-BE49-F238E27FC236}">
                <a16:creationId xmlns:a16="http://schemas.microsoft.com/office/drawing/2014/main" id="{6C804435-1461-5AA6-3A90-F7EEB76B8FD0}"/>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97015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a:t>No single two-dimensional map can accurately display both shape and size because it’s transposing a three dimensional object.</a:t>
            </a:r>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41961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ABE80-03EA-8BF4-761D-C9462E55C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6636E-AB49-AA47-BBEE-B2CED2EE9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C1903-1A6F-AF95-D78B-2E61FE6D9F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E1F7F3-856A-130B-EC66-068FE643CE4B}"/>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444765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39296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39</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00973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84091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9272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358405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43</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72963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493419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88805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381203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4354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9757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195057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49</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008593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74472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13410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AC8B-C1C1-C661-BF30-2C5C43D42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52F97-4C9A-45FB-1489-8A34C016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73341-E2F4-94D0-31C2-D30B7EA7AB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2ACD6D-DF6D-AF70-C507-811891C9A0A5}"/>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767953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F3265-E1D8-99B7-B636-631BD9AD2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2ED98-75AE-EB19-6B4B-E276CEBC7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897BB-1E75-8EE5-28C3-1D87DA3137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5D6C3C-83E8-A794-B946-1A71329FCD2F}"/>
              </a:ext>
            </a:extLst>
          </p:cNvPr>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53</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915735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78531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28247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56</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946277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57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84153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518567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61</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243304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62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990832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63</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0907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26769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13</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5443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67946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1" rtl="0" eaLnBrk="1" fontAlgn="auto" latinLnBrk="0" hangingPunct="1">
              <a:lnSpc>
                <a:spcPct val="100000"/>
              </a:lnSpc>
              <a:spcBef>
                <a:spcPts val="0"/>
              </a:spcBef>
              <a:spcAft>
                <a:spcPts val="0"/>
              </a:spcAft>
              <a:buClrTx/>
              <a:buSzTx/>
              <a:buFontTx/>
              <a:buNone/>
              <a:tabLst/>
              <a:defRPr/>
            </a:pPr>
            <a:fld id="{9A3B7AFA-D991-234A-B877-5D35C8513132}"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11" rtl="0" eaLnBrk="1" fontAlgn="auto" latinLnBrk="0" hangingPunct="1">
                <a:lnSpc>
                  <a:spcPct val="100000"/>
                </a:lnSpc>
                <a:spcBef>
                  <a:spcPts val="0"/>
                </a:spcBef>
                <a:spcAft>
                  <a:spcPts val="0"/>
                </a:spcAft>
                <a:buClrTx/>
                <a:buSzTx/>
                <a:buFontTx/>
                <a:buNone/>
                <a:tabLst/>
                <a:defRPr/>
              </a:pPr>
              <a:t>15</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98352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048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76571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167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1304925"/>
            <a:ext cx="10153651" cy="1214157"/>
          </a:xfrm>
          <a:prstGeom prst="rect">
            <a:avLst/>
          </a:prstGeom>
        </p:spPr>
        <p:txBody>
          <a:bodyPr lIns="90000" tIns="0" rIns="0" bIns="0" anchor="b" anchorCtr="0"/>
          <a:lstStyle>
            <a:lvl1pPr algn="l">
              <a:defRPr sz="3300" b="0" i="0">
                <a:solidFill>
                  <a:srgbClr val="E0112B"/>
                </a:solidFill>
                <a:latin typeface="Roboto" panose="02000000000000000000" pitchFamily="2" charset="0"/>
                <a:ea typeface="Roboto" pitchFamily="2" charset="0"/>
                <a:cs typeface="Arial" panose="020B0604020202020204" pitchFamily="34" charset="0"/>
              </a:defRPr>
            </a:lvl1pPr>
          </a:lstStyle>
          <a:p>
            <a:r>
              <a:rPr lang="en-US"/>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1019177" y="2715079"/>
            <a:ext cx="10153649" cy="468157"/>
          </a:xfrm>
          <a:prstGeom prst="rect">
            <a:avLst/>
          </a:prstGeom>
        </p:spPr>
        <p:txBody>
          <a:bodyPr/>
          <a:lstStyle>
            <a:lvl1pPr marL="0" indent="0" algn="l">
              <a:buNone/>
              <a:defRPr sz="1800" b="0" i="0" cap="all" baseline="0">
                <a:solidFill>
                  <a:schemeClr val="tx1"/>
                </a:solidFill>
                <a:latin typeface="Roboto" panose="02000000000000000000"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24pt</a:t>
            </a:r>
            <a:endParaRPr lang="en-GB">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1019177" y="3594318"/>
            <a:ext cx="10153649" cy="2092381"/>
          </a:xfrm>
          <a:prstGeom prst="rect">
            <a:avLst/>
          </a:prstGeom>
        </p:spPr>
        <p:txBody>
          <a:bodyPr>
            <a:noAutofit/>
          </a:bodyPr>
          <a:lstStyle>
            <a:lvl1pPr marL="0" marR="0" indent="0" algn="l" defTabSz="514350" rtl="0" eaLnBrk="1" fontAlgn="auto" latinLnBrk="0" hangingPunct="1">
              <a:lnSpc>
                <a:spcPts val="1350"/>
              </a:lnSpc>
              <a:spcBef>
                <a:spcPts val="338"/>
              </a:spcBef>
              <a:spcAft>
                <a:spcPts val="0"/>
              </a:spcAft>
              <a:buClr>
                <a:srgbClr val="FF0000"/>
              </a:buClr>
              <a:buSzPct val="110000"/>
              <a:buFontTx/>
              <a:buNone/>
              <a:tabLst/>
              <a:defRPr sz="1350" b="0" i="0" baseline="0">
                <a:solidFill>
                  <a:schemeClr val="tx1"/>
                </a:solidFill>
                <a:latin typeface="Roboto" panose="02000000000000000000" pitchFamily="2" charset="0"/>
              </a:defRPr>
            </a:lvl1pPr>
            <a:lvl2pPr marL="0" marR="0" indent="0" algn="l" defTabSz="685800" rtl="0" eaLnBrk="1" fontAlgn="auto" latinLnBrk="0" hangingPunct="1">
              <a:lnSpc>
                <a:spcPct val="90000"/>
              </a:lnSpc>
              <a:spcBef>
                <a:spcPts val="375"/>
              </a:spcBef>
              <a:spcAft>
                <a:spcPts val="0"/>
              </a:spcAft>
              <a:buClr>
                <a:srgbClr val="FF0000"/>
              </a:buClr>
              <a:buSzPct val="110000"/>
              <a:buFontTx/>
              <a:buNone/>
              <a:tabLst/>
              <a:defRPr sz="1200"/>
            </a:lvl2pPr>
          </a:lstStyle>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a:effectLst/>
                <a:latin typeface="Arial" panose="020B0604020202020204" pitchFamily="34" charset="0"/>
                <a:cs typeface="Arial" panose="020B0604020202020204" pitchFamily="34" charset="0"/>
              </a:rPr>
              <a:t>Speakers: [Title </a:t>
            </a:r>
            <a:r>
              <a:rPr lang="en-GB" sz="1200" b="0" i="0" err="1">
                <a:effectLst/>
                <a:latin typeface="Arial" panose="020B0604020202020204" pitchFamily="34" charset="0"/>
                <a:cs typeface="Arial" panose="020B0604020202020204" pitchFamily="34" charset="0"/>
              </a:rPr>
              <a:t>Forname</a:t>
            </a:r>
            <a:r>
              <a:rPr lang="en-GB" sz="1200" b="0" i="0">
                <a:effectLst/>
                <a:latin typeface="Arial" panose="020B0604020202020204" pitchFamily="34" charset="0"/>
                <a:cs typeface="Arial" panose="020B0604020202020204" pitchFamily="34" charset="0"/>
              </a:rPr>
              <a:t> Surname], [Department], [LSE] or [Institution]</a:t>
            </a: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endParaRPr lang="en-GB" sz="1200" b="0" i="0">
              <a:effectLst/>
              <a:latin typeface="Arial" panose="020B0604020202020204" pitchFamily="34" charset="0"/>
              <a:cs typeface="Arial" panose="020B0604020202020204" pitchFamily="34" charset="0"/>
            </a:endParaRP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a:effectLst/>
                <a:latin typeface="Arial" panose="020B0604020202020204" pitchFamily="34" charset="0"/>
                <a:cs typeface="Arial" panose="020B0604020202020204" pitchFamily="34" charset="0"/>
              </a:rPr>
              <a:t>Chair:        [Title </a:t>
            </a:r>
            <a:r>
              <a:rPr lang="en-GB" sz="1200" b="0" i="0" err="1">
                <a:effectLst/>
                <a:latin typeface="Arial" panose="020B0604020202020204" pitchFamily="34" charset="0"/>
                <a:cs typeface="Arial" panose="020B0604020202020204" pitchFamily="34" charset="0"/>
              </a:rPr>
              <a:t>Forname</a:t>
            </a:r>
            <a:r>
              <a:rPr lang="en-GB" sz="1200" b="0" i="0">
                <a:effectLst/>
                <a:latin typeface="Arial" panose="020B0604020202020204" pitchFamily="34" charset="0"/>
                <a:cs typeface="Arial" panose="020B0604020202020204" pitchFamily="34" charset="0"/>
              </a:rPr>
              <a:t> Surname], [Department], [LSE] or [Institution]</a:t>
            </a:r>
          </a:p>
        </p:txBody>
      </p:sp>
      <p:sp>
        <p:nvSpPr>
          <p:cNvPr id="9" name="Text Placeholder 12">
            <a:extLst>
              <a:ext uri="{FF2B5EF4-FFF2-40B4-BE49-F238E27FC236}">
                <a16:creationId xmlns:a16="http://schemas.microsoft.com/office/drawing/2014/main" id="{EDBA5123-F646-F241-B1D9-45A6DECB4075}"/>
              </a:ext>
            </a:extLst>
          </p:cNvPr>
          <p:cNvSpPr>
            <a:spLocks noGrp="1"/>
          </p:cNvSpPr>
          <p:nvPr>
            <p:ph type="body" sz="quarter" idx="17" hasCustomPrompt="1"/>
          </p:nvPr>
        </p:nvSpPr>
        <p:spPr>
          <a:xfrm>
            <a:off x="307361" y="5893156"/>
            <a:ext cx="3236155" cy="279440"/>
          </a:xfrm>
        </p:spPr>
        <p:txBody>
          <a:bodyPr lIns="0" tIns="0" rIns="0" bIns="0">
            <a:normAutofit/>
          </a:bodyPr>
          <a:lstStyle>
            <a:lvl1pPr>
              <a:defRPr sz="1125" b="0" i="0">
                <a:solidFill>
                  <a:srgbClr val="E0112B"/>
                </a:solidFill>
                <a:latin typeface="Roboto" panose="02000000000000000000" pitchFamily="2" charset="0"/>
                <a:ea typeface="Roboto" pitchFamily="2" charset="0"/>
                <a:cs typeface="Arial" panose="020B0604020202020204" pitchFamily="34" charset="0"/>
              </a:defRPr>
            </a:lvl1pPr>
          </a:lstStyle>
          <a:p>
            <a:pPr lvl="0"/>
            <a:r>
              <a:rPr lang="en-US" err="1"/>
              <a:t>lse.ac.uk</a:t>
            </a:r>
            <a:r>
              <a:rPr lang="en-US"/>
              <a:t>/department</a:t>
            </a:r>
          </a:p>
        </p:txBody>
      </p:sp>
      <p:sp>
        <p:nvSpPr>
          <p:cNvPr id="17" name="Text Placeholder 18">
            <a:extLst>
              <a:ext uri="{FF2B5EF4-FFF2-40B4-BE49-F238E27FC236}">
                <a16:creationId xmlns:a16="http://schemas.microsoft.com/office/drawing/2014/main" id="{3E3DA6BA-2174-9C47-8FEE-58B29D888E64}"/>
              </a:ext>
            </a:extLst>
          </p:cNvPr>
          <p:cNvSpPr>
            <a:spLocks noGrp="1"/>
          </p:cNvSpPr>
          <p:nvPr>
            <p:ph type="body" sz="quarter" idx="15" hasCustomPrompt="1"/>
          </p:nvPr>
        </p:nvSpPr>
        <p:spPr>
          <a:xfrm>
            <a:off x="6096001" y="6195417"/>
            <a:ext cx="5613783" cy="440057"/>
          </a:xfrm>
        </p:spPr>
        <p:txBody>
          <a:bodyPr anchor="ctr">
            <a:normAutofit/>
          </a:bodyPr>
          <a:lstStyle>
            <a:lvl1pPr algn="r">
              <a:defRPr lang="en-GB" sz="1350" b="0" i="0" kern="1200" baseline="0" dirty="0">
                <a:solidFill>
                  <a:schemeClr val="tx1"/>
                </a:solidFill>
                <a:effectLst/>
                <a:latin typeface="Roboto" panose="02000000000000000000" pitchFamily="2" charset="0"/>
                <a:cs typeface="Arial" panose="020B0604020202020204" pitchFamily="34" charset="0"/>
              </a:defRPr>
            </a:lvl1pPr>
          </a:lstStyle>
          <a:p>
            <a:r>
              <a:rPr lang="en-US"/>
              <a:t>Department/Institute/Centre name  </a:t>
            </a:r>
          </a:p>
        </p:txBody>
      </p:sp>
      <p:sp>
        <p:nvSpPr>
          <p:cNvPr id="14" name="Text Placeholder 12">
            <a:extLst>
              <a:ext uri="{FF2B5EF4-FFF2-40B4-BE49-F238E27FC236}">
                <a16:creationId xmlns:a16="http://schemas.microsoft.com/office/drawing/2014/main" id="{A3CC1834-20B4-994B-8A64-0BCFAFEC8156}"/>
              </a:ext>
            </a:extLst>
          </p:cNvPr>
          <p:cNvSpPr>
            <a:spLocks noGrp="1"/>
          </p:cNvSpPr>
          <p:nvPr>
            <p:ph type="body" sz="quarter" idx="20" hasCustomPrompt="1"/>
          </p:nvPr>
        </p:nvSpPr>
        <p:spPr>
          <a:xfrm>
            <a:off x="304801" y="6166200"/>
            <a:ext cx="3236259" cy="243170"/>
          </a:xfrm>
        </p:spPr>
        <p:txBody>
          <a:bodyPr lIns="0" tIns="0" rIns="0" bIns="0">
            <a:normAutofit/>
          </a:bodyPr>
          <a:lstStyle>
            <a:lvl1pPr>
              <a:defRPr sz="825" b="0" i="0">
                <a:solidFill>
                  <a:srgbClr val="E0112B"/>
                </a:solidFill>
                <a:latin typeface="Roboto" panose="02000000000000000000" pitchFamily="2" charset="0"/>
                <a:ea typeface="Roboto" pitchFamily="2" charset="0"/>
                <a:cs typeface="Arial" panose="020B0604020202020204" pitchFamily="34" charset="0"/>
              </a:defRPr>
            </a:lvl1pPr>
          </a:lstStyle>
          <a:p>
            <a:pPr lvl="0"/>
            <a:r>
              <a:rPr lang="en-US"/>
              <a:t>@LSE/</a:t>
            </a:r>
          </a:p>
        </p:txBody>
      </p:sp>
    </p:spTree>
    <p:extLst>
      <p:ext uri="{BB962C8B-B14F-4D97-AF65-F5344CB8AC3E}">
        <p14:creationId xmlns:p14="http://schemas.microsoft.com/office/powerpoint/2010/main" val="2534046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5"/>
            <a:ext cx="10363200" cy="1470026"/>
          </a:xfrm>
        </p:spPr>
        <p:txBody>
          <a:bodyPr/>
          <a:lstStyle/>
          <a:p>
            <a:r>
              <a:rPr lang="en-US"/>
              <a:t>Click to edit Master title style</a:t>
            </a:r>
            <a:endParaRPr lang="en-GB"/>
          </a:p>
        </p:txBody>
      </p:sp>
      <p:sp>
        <p:nvSpPr>
          <p:cNvPr id="3" name="Subtitle 2"/>
          <p:cNvSpPr>
            <a:spLocks noGrp="1"/>
          </p:cNvSpPr>
          <p:nvPr>
            <p:ph type="subTitle" idx="1"/>
          </p:nvPr>
        </p:nvSpPr>
        <p:spPr>
          <a:xfrm>
            <a:off x="1828801" y="3886200"/>
            <a:ext cx="8534401" cy="1752600"/>
          </a:xfrm>
        </p:spPr>
        <p:txBody>
          <a:bodyPr/>
          <a:lstStyle>
            <a:lvl1pPr marL="0" indent="0" algn="ctr">
              <a:buNone/>
              <a:defRPr>
                <a:solidFill>
                  <a:schemeClr val="tx1">
                    <a:tint val="75000"/>
                  </a:schemeClr>
                </a:solidFill>
              </a:defRPr>
            </a:lvl1pPr>
            <a:lvl2pPr marL="457155" indent="0" algn="ctr">
              <a:buNone/>
              <a:defRPr>
                <a:solidFill>
                  <a:schemeClr val="tx1">
                    <a:tint val="75000"/>
                  </a:schemeClr>
                </a:solidFill>
              </a:defRPr>
            </a:lvl2pPr>
            <a:lvl3pPr marL="914311" indent="0" algn="ctr">
              <a:buNone/>
              <a:defRPr>
                <a:solidFill>
                  <a:schemeClr val="tx1">
                    <a:tint val="75000"/>
                  </a:schemeClr>
                </a:solidFill>
              </a:defRPr>
            </a:lvl3pPr>
            <a:lvl4pPr marL="1371467" indent="0" algn="ctr">
              <a:buNone/>
              <a:defRPr>
                <a:solidFill>
                  <a:schemeClr val="tx1">
                    <a:tint val="75000"/>
                  </a:schemeClr>
                </a:solidFill>
              </a:defRPr>
            </a:lvl4pPr>
            <a:lvl5pPr marL="1828622" indent="0" algn="ctr">
              <a:buNone/>
              <a:defRPr>
                <a:solidFill>
                  <a:schemeClr val="tx1">
                    <a:tint val="75000"/>
                  </a:schemeClr>
                </a:solidFill>
              </a:defRPr>
            </a:lvl5pPr>
            <a:lvl6pPr marL="2285777" indent="0" algn="ctr">
              <a:buNone/>
              <a:defRPr>
                <a:solidFill>
                  <a:schemeClr val="tx1">
                    <a:tint val="75000"/>
                  </a:schemeClr>
                </a:solidFill>
              </a:defRPr>
            </a:lvl6pPr>
            <a:lvl7pPr marL="2742933" indent="0" algn="ctr">
              <a:buNone/>
              <a:defRPr>
                <a:solidFill>
                  <a:schemeClr val="tx1">
                    <a:tint val="75000"/>
                  </a:schemeClr>
                </a:solidFill>
              </a:defRPr>
            </a:lvl7pPr>
            <a:lvl8pPr marL="3200088" indent="0" algn="ctr">
              <a:buNone/>
              <a:defRPr>
                <a:solidFill>
                  <a:schemeClr val="tx1">
                    <a:tint val="75000"/>
                  </a:schemeClr>
                </a:solidFill>
              </a:defRPr>
            </a:lvl8pPr>
            <a:lvl9pPr marL="3657243"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72583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355268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5" y="2906713"/>
            <a:ext cx="10363200" cy="1500187"/>
          </a:xfrm>
        </p:spPr>
        <p:txBody>
          <a:bodyPr anchor="b"/>
          <a:lstStyle>
            <a:lvl1pPr marL="0" indent="0">
              <a:buNone/>
              <a:defRPr sz="2000">
                <a:solidFill>
                  <a:schemeClr val="tx1">
                    <a:tint val="75000"/>
                  </a:schemeClr>
                </a:solidFill>
              </a:defRPr>
            </a:lvl1pPr>
            <a:lvl2pPr marL="457155" indent="0">
              <a:buNone/>
              <a:defRPr sz="1900">
                <a:solidFill>
                  <a:schemeClr val="tx1">
                    <a:tint val="75000"/>
                  </a:schemeClr>
                </a:solidFill>
              </a:defRPr>
            </a:lvl2pPr>
            <a:lvl3pPr marL="914311" indent="0">
              <a:buNone/>
              <a:defRPr sz="1600">
                <a:solidFill>
                  <a:schemeClr val="tx1">
                    <a:tint val="75000"/>
                  </a:schemeClr>
                </a:solidFill>
              </a:defRPr>
            </a:lvl3pPr>
            <a:lvl4pPr marL="1371467" indent="0">
              <a:buNone/>
              <a:defRPr sz="1400">
                <a:solidFill>
                  <a:schemeClr val="tx1">
                    <a:tint val="75000"/>
                  </a:schemeClr>
                </a:solidFill>
              </a:defRPr>
            </a:lvl4pPr>
            <a:lvl5pPr marL="1828622" indent="0">
              <a:buNone/>
              <a:defRPr sz="1400">
                <a:solidFill>
                  <a:schemeClr val="tx1">
                    <a:tint val="75000"/>
                  </a:schemeClr>
                </a:solidFill>
              </a:defRPr>
            </a:lvl5pPr>
            <a:lvl6pPr marL="2285777" indent="0">
              <a:buNone/>
              <a:defRPr sz="1400">
                <a:solidFill>
                  <a:schemeClr val="tx1">
                    <a:tint val="75000"/>
                  </a:schemeClr>
                </a:solidFill>
              </a:defRPr>
            </a:lvl6pPr>
            <a:lvl7pPr marL="2742933" indent="0">
              <a:buNone/>
              <a:defRPr sz="1400">
                <a:solidFill>
                  <a:schemeClr val="tx1">
                    <a:tint val="75000"/>
                  </a:schemeClr>
                </a:solidFill>
              </a:defRPr>
            </a:lvl7pPr>
            <a:lvl8pPr marL="3200088" indent="0">
              <a:buNone/>
              <a:defRPr sz="1400">
                <a:solidFill>
                  <a:schemeClr val="tx1">
                    <a:tint val="75000"/>
                  </a:schemeClr>
                </a:solidFill>
              </a:defRPr>
            </a:lvl8pPr>
            <a:lvl9pPr marL="365724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2083804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1" y="1600201"/>
            <a:ext cx="5384800" cy="4525963"/>
          </a:xfrm>
        </p:spPr>
        <p:txBody>
          <a:bodyPr/>
          <a:lstStyle>
            <a:lvl1pPr>
              <a:defRPr sz="2800"/>
            </a:lvl1pPr>
            <a:lvl2pPr>
              <a:defRPr sz="23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600201"/>
            <a:ext cx="5384800" cy="4525963"/>
          </a:xfrm>
        </p:spPr>
        <p:txBody>
          <a:bodyPr/>
          <a:lstStyle>
            <a:lvl1pPr>
              <a:defRPr sz="2800"/>
            </a:lvl1pPr>
            <a:lvl2pPr>
              <a:defRPr sz="23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3440222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2" y="1535113"/>
            <a:ext cx="5386917" cy="639762"/>
          </a:xfrm>
        </p:spPr>
        <p:txBody>
          <a:bodyPr anchor="b"/>
          <a:lstStyle>
            <a:lvl1pPr marL="0" indent="0">
              <a:buNone/>
              <a:defRPr sz="2300" b="1"/>
            </a:lvl1pPr>
            <a:lvl2pPr marL="457155" indent="0">
              <a:buNone/>
              <a:defRPr sz="2000" b="1"/>
            </a:lvl2pPr>
            <a:lvl3pPr marL="914311" indent="0">
              <a:buNone/>
              <a:defRPr sz="1900" b="1"/>
            </a:lvl3pPr>
            <a:lvl4pPr marL="1371467" indent="0">
              <a:buNone/>
              <a:defRPr sz="1600" b="1"/>
            </a:lvl4pPr>
            <a:lvl5pPr marL="1828622" indent="0">
              <a:buNone/>
              <a:defRPr sz="1600" b="1"/>
            </a:lvl5pPr>
            <a:lvl6pPr marL="2285777" indent="0">
              <a:buNone/>
              <a:defRPr sz="1600" b="1"/>
            </a:lvl6pPr>
            <a:lvl7pPr marL="2742933" indent="0">
              <a:buNone/>
              <a:defRPr sz="1600" b="1"/>
            </a:lvl7pPr>
            <a:lvl8pPr marL="3200088" indent="0">
              <a:buNone/>
              <a:defRPr sz="1600" b="1"/>
            </a:lvl8pPr>
            <a:lvl9pPr marL="365724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6"/>
            <a:ext cx="5386917" cy="3951288"/>
          </a:xfrm>
        </p:spPr>
        <p:txBody>
          <a:bodyPr/>
          <a:lstStyle>
            <a:lvl1pPr>
              <a:defRPr sz="23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300" b="1"/>
            </a:lvl1pPr>
            <a:lvl2pPr marL="457155" indent="0">
              <a:buNone/>
              <a:defRPr sz="2000" b="1"/>
            </a:lvl2pPr>
            <a:lvl3pPr marL="914311" indent="0">
              <a:buNone/>
              <a:defRPr sz="1900" b="1"/>
            </a:lvl3pPr>
            <a:lvl4pPr marL="1371467" indent="0">
              <a:buNone/>
              <a:defRPr sz="1600" b="1"/>
            </a:lvl4pPr>
            <a:lvl5pPr marL="1828622" indent="0">
              <a:buNone/>
              <a:defRPr sz="1600" b="1"/>
            </a:lvl5pPr>
            <a:lvl6pPr marL="2285777" indent="0">
              <a:buNone/>
              <a:defRPr sz="1600" b="1"/>
            </a:lvl6pPr>
            <a:lvl7pPr marL="2742933" indent="0">
              <a:buNone/>
              <a:defRPr sz="1600" b="1"/>
            </a:lvl7pPr>
            <a:lvl8pPr marL="3200088" indent="0">
              <a:buNone/>
              <a:defRPr sz="1600" b="1"/>
            </a:lvl8pPr>
            <a:lvl9pPr marL="36572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6"/>
            <a:ext cx="5389033" cy="3951288"/>
          </a:xfrm>
        </p:spPr>
        <p:txBody>
          <a:bodyPr/>
          <a:lstStyle>
            <a:lvl1pPr>
              <a:defRPr sz="23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775977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1273471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19344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08724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55" indent="0">
              <a:buNone/>
              <a:defRPr sz="1200"/>
            </a:lvl2pPr>
            <a:lvl3pPr marL="914311" indent="0">
              <a:buNone/>
              <a:defRPr sz="1000"/>
            </a:lvl3pPr>
            <a:lvl4pPr marL="1371467" indent="0">
              <a:buNone/>
              <a:defRPr sz="900"/>
            </a:lvl4pPr>
            <a:lvl5pPr marL="1828622" indent="0">
              <a:buNone/>
              <a:defRPr sz="900"/>
            </a:lvl5pPr>
            <a:lvl6pPr marL="2285777" indent="0">
              <a:buNone/>
              <a:defRPr sz="900"/>
            </a:lvl6pPr>
            <a:lvl7pPr marL="2742933" indent="0">
              <a:buNone/>
              <a:defRPr sz="900"/>
            </a:lvl7pPr>
            <a:lvl8pPr marL="3200088" indent="0">
              <a:buNone/>
              <a:defRPr sz="900"/>
            </a:lvl8pPr>
            <a:lvl9pPr marL="365724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2931122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9" y="612776"/>
            <a:ext cx="7315200" cy="4114800"/>
          </a:xfrm>
        </p:spPr>
        <p:txBody>
          <a:bodyPr/>
          <a:lstStyle>
            <a:lvl1pPr marL="0" indent="0">
              <a:buNone/>
              <a:defRPr sz="3200"/>
            </a:lvl1pPr>
            <a:lvl2pPr marL="457155" indent="0">
              <a:buNone/>
              <a:defRPr sz="2800"/>
            </a:lvl2pPr>
            <a:lvl3pPr marL="914311" indent="0">
              <a:buNone/>
              <a:defRPr sz="2300"/>
            </a:lvl3pPr>
            <a:lvl4pPr marL="1371467" indent="0">
              <a:buNone/>
              <a:defRPr sz="2000"/>
            </a:lvl4pPr>
            <a:lvl5pPr marL="1828622" indent="0">
              <a:buNone/>
              <a:defRPr sz="2000"/>
            </a:lvl5pPr>
            <a:lvl6pPr marL="2285777" indent="0">
              <a:buNone/>
              <a:defRPr sz="2000"/>
            </a:lvl6pPr>
            <a:lvl7pPr marL="2742933" indent="0">
              <a:buNone/>
              <a:defRPr sz="2000"/>
            </a:lvl7pPr>
            <a:lvl8pPr marL="3200088" indent="0">
              <a:buNone/>
              <a:defRPr sz="2000"/>
            </a:lvl8pPr>
            <a:lvl9pPr marL="3657243" indent="0">
              <a:buNone/>
              <a:defRPr sz="2000"/>
            </a:lvl9pPr>
          </a:lstStyle>
          <a:p>
            <a:endParaRPr lang="en-GB"/>
          </a:p>
        </p:txBody>
      </p:sp>
      <p:sp>
        <p:nvSpPr>
          <p:cNvPr id="4" name="Text Placeholder 3"/>
          <p:cNvSpPr>
            <a:spLocks noGrp="1"/>
          </p:cNvSpPr>
          <p:nvPr>
            <p:ph type="body" sz="half" idx="2"/>
          </p:nvPr>
        </p:nvSpPr>
        <p:spPr>
          <a:xfrm>
            <a:off x="2389719" y="5367338"/>
            <a:ext cx="7315200" cy="804862"/>
          </a:xfrm>
        </p:spPr>
        <p:txBody>
          <a:bodyPr/>
          <a:lstStyle>
            <a:lvl1pPr marL="0" indent="0">
              <a:buNone/>
              <a:defRPr sz="1400"/>
            </a:lvl1pPr>
            <a:lvl2pPr marL="457155" indent="0">
              <a:buNone/>
              <a:defRPr sz="1200"/>
            </a:lvl2pPr>
            <a:lvl3pPr marL="914311" indent="0">
              <a:buNone/>
              <a:defRPr sz="1000"/>
            </a:lvl3pPr>
            <a:lvl4pPr marL="1371467" indent="0">
              <a:buNone/>
              <a:defRPr sz="900"/>
            </a:lvl4pPr>
            <a:lvl5pPr marL="1828622" indent="0">
              <a:buNone/>
              <a:defRPr sz="900"/>
            </a:lvl5pPr>
            <a:lvl6pPr marL="2285777" indent="0">
              <a:buNone/>
              <a:defRPr sz="900"/>
            </a:lvl6pPr>
            <a:lvl7pPr marL="2742933" indent="0">
              <a:buNone/>
              <a:defRPr sz="900"/>
            </a:lvl7pPr>
            <a:lvl8pPr marL="3200088" indent="0">
              <a:buNone/>
              <a:defRPr sz="900"/>
            </a:lvl8pPr>
            <a:lvl9pPr marL="365724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2591809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1418674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274640"/>
            <a:ext cx="2743199"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1"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E7804AF-371E-45A8-85BB-86F3B0F6B3A3}" type="datetimeFigureOut">
              <a:rPr lang="en-GB" smtClean="0"/>
              <a:pPr/>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79A912-7FC0-4BEF-A097-AC392571D3D9}" type="slidenum">
              <a:rPr lang="en-GB" smtClean="0"/>
              <a:pPr/>
              <a:t>‹#›</a:t>
            </a:fld>
            <a:endParaRPr lang="en-GB"/>
          </a:p>
        </p:txBody>
      </p:sp>
    </p:spTree>
    <p:extLst>
      <p:ext uri="{BB962C8B-B14F-4D97-AF65-F5344CB8AC3E}">
        <p14:creationId xmlns:p14="http://schemas.microsoft.com/office/powerpoint/2010/main" val="46167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438"/>
            <a:ext cx="9144000" cy="2387600"/>
          </a:xfrm>
        </p:spPr>
        <p:txBody>
          <a:bodyPr anchor="b"/>
          <a:lstStyle>
            <a:lvl1pPr algn="ctr">
              <a:defRPr sz="4000"/>
            </a:lvl1pPr>
          </a:lstStyle>
          <a:p>
            <a:r>
              <a:rPr lang="en-US"/>
              <a:t>Click to edit Master title style</a:t>
            </a:r>
            <a:endParaRPr lang="en-GB"/>
          </a:p>
        </p:txBody>
      </p:sp>
      <p:sp>
        <p:nvSpPr>
          <p:cNvPr id="3" name="Subtitle 2"/>
          <p:cNvSpPr>
            <a:spLocks noGrp="1"/>
          </p:cNvSpPr>
          <p:nvPr>
            <p:ph type="subTitle" idx="1"/>
          </p:nvPr>
        </p:nvSpPr>
        <p:spPr>
          <a:xfrm>
            <a:off x="1524000" y="3601962"/>
            <a:ext cx="9144000" cy="1655838"/>
          </a:xfrm>
        </p:spPr>
        <p:txBody>
          <a:bodyPr/>
          <a:lstStyle>
            <a:lvl1pPr marL="0" indent="0" algn="ctr">
              <a:buNone/>
              <a:defRPr sz="1600"/>
            </a:lvl1pPr>
            <a:lvl2pPr marL="304815" indent="0" algn="ctr">
              <a:buNone/>
              <a:defRPr sz="1333"/>
            </a:lvl2pPr>
            <a:lvl3pPr marL="609630" indent="0" algn="ctr">
              <a:buNone/>
              <a:defRPr sz="1200"/>
            </a:lvl3pPr>
            <a:lvl4pPr marL="914446" indent="0" algn="ctr">
              <a:buNone/>
              <a:defRPr sz="1067"/>
            </a:lvl4pPr>
            <a:lvl5pPr marL="1219261" indent="0" algn="ctr">
              <a:buNone/>
              <a:defRPr sz="1067"/>
            </a:lvl5pPr>
            <a:lvl6pPr marL="1524076" indent="0" algn="ctr">
              <a:buNone/>
              <a:defRPr sz="1067"/>
            </a:lvl6pPr>
            <a:lvl7pPr marL="1828891" indent="0" algn="ctr">
              <a:buNone/>
              <a:defRPr sz="1067"/>
            </a:lvl7pPr>
            <a:lvl8pPr marL="2133707" indent="0" algn="ctr">
              <a:buNone/>
              <a:defRPr sz="1067"/>
            </a:lvl8pPr>
            <a:lvl9pPr marL="2438522" indent="0" algn="ctr">
              <a:buNone/>
              <a:defRPr sz="106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736130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1227423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0267"/>
            <a:ext cx="10515600" cy="2852057"/>
          </a:xfrm>
        </p:spPr>
        <p:txBody>
          <a:bodyPr anchor="b"/>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831850" y="4588934"/>
            <a:ext cx="10515600" cy="1501019"/>
          </a:xfrm>
        </p:spPr>
        <p:txBody>
          <a:bodyPr/>
          <a:lstStyle>
            <a:lvl1pPr marL="0" indent="0">
              <a:buNone/>
              <a:defRPr sz="1600">
                <a:solidFill>
                  <a:schemeClr val="tx1">
                    <a:tint val="75000"/>
                  </a:schemeClr>
                </a:solidFill>
              </a:defRPr>
            </a:lvl1pPr>
            <a:lvl2pPr marL="304815" indent="0">
              <a:buNone/>
              <a:defRPr sz="1333">
                <a:solidFill>
                  <a:schemeClr val="tx1">
                    <a:tint val="75000"/>
                  </a:schemeClr>
                </a:solidFill>
              </a:defRPr>
            </a:lvl2pPr>
            <a:lvl3pPr marL="609630" indent="0">
              <a:buNone/>
              <a:defRPr sz="1200">
                <a:solidFill>
                  <a:schemeClr val="tx1">
                    <a:tint val="75000"/>
                  </a:schemeClr>
                </a:solidFill>
              </a:defRPr>
            </a:lvl3pPr>
            <a:lvl4pPr marL="914446" indent="0">
              <a:buNone/>
              <a:defRPr sz="1067">
                <a:solidFill>
                  <a:schemeClr val="tx1">
                    <a:tint val="75000"/>
                  </a:schemeClr>
                </a:solidFill>
              </a:defRPr>
            </a:lvl4pPr>
            <a:lvl5pPr marL="1219261" indent="0">
              <a:buNone/>
              <a:defRPr sz="1067">
                <a:solidFill>
                  <a:schemeClr val="tx1">
                    <a:tint val="75000"/>
                  </a:schemeClr>
                </a:solidFill>
              </a:defRPr>
            </a:lvl5pPr>
            <a:lvl6pPr marL="1524076" indent="0">
              <a:buNone/>
              <a:defRPr sz="1067">
                <a:solidFill>
                  <a:schemeClr val="tx1">
                    <a:tint val="75000"/>
                  </a:schemeClr>
                </a:solidFill>
              </a:defRPr>
            </a:lvl6pPr>
            <a:lvl7pPr marL="1828891" indent="0">
              <a:buNone/>
              <a:defRPr sz="1067">
                <a:solidFill>
                  <a:schemeClr val="tx1">
                    <a:tint val="75000"/>
                  </a:schemeClr>
                </a:solidFill>
              </a:defRPr>
            </a:lvl7pPr>
            <a:lvl8pPr marL="2133707" indent="0">
              <a:buNone/>
              <a:defRPr sz="1067">
                <a:solidFill>
                  <a:schemeClr val="tx1">
                    <a:tint val="75000"/>
                  </a:schemeClr>
                </a:solidFill>
              </a:defRPr>
            </a:lvl8pPr>
            <a:lvl9pPr marL="2438522" indent="0">
              <a:buNone/>
              <a:defRPr sz="10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C077B-C732-49E5-B20E-05DE29246531}"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388714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172"/>
            <a:ext cx="5207000" cy="4351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46800" y="1825172"/>
            <a:ext cx="5207000" cy="4351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E2C077B-C732-49E5-B20E-05DE29246531}"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982696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276"/>
            <a:ext cx="10515600" cy="1325638"/>
          </a:xfrm>
        </p:spPr>
        <p:txBody>
          <a:bodyPr/>
          <a:lstStyle/>
          <a:p>
            <a:r>
              <a:rPr lang="en-US"/>
              <a:t>Click to edit Master title style</a:t>
            </a:r>
            <a:endParaRPr lang="en-GB"/>
          </a:p>
        </p:txBody>
      </p:sp>
      <p:sp>
        <p:nvSpPr>
          <p:cNvPr id="3" name="Text Placeholder 2"/>
          <p:cNvSpPr>
            <a:spLocks noGrp="1"/>
          </p:cNvSpPr>
          <p:nvPr>
            <p:ph type="body" idx="1"/>
          </p:nvPr>
        </p:nvSpPr>
        <p:spPr>
          <a:xfrm>
            <a:off x="840317" y="1681238"/>
            <a:ext cx="5157259" cy="823686"/>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840317" y="2504924"/>
            <a:ext cx="5157259" cy="3684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238"/>
            <a:ext cx="5183717" cy="823686"/>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6172200" y="2504924"/>
            <a:ext cx="5183717" cy="3684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E2C077B-C732-49E5-B20E-05DE29246531}" type="datetimeFigureOut">
              <a:rPr lang="en-GB" smtClean="0"/>
              <a:t>05/11/2024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3952063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E2C077B-C732-49E5-B20E-05DE29246531}" type="datetimeFigureOut">
              <a:rPr lang="en-GB" smtClean="0"/>
              <a:t>05/11/2024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82852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78443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C077B-C732-49E5-B20E-05DE29246531}" type="datetimeFigureOut">
              <a:rPr lang="en-GB" smtClean="0"/>
              <a:t>05/11/2024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1696636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1"/>
            <a:ext cx="3931709" cy="1600200"/>
          </a:xfrm>
        </p:spPr>
        <p:txBody>
          <a:bodyPr anchor="b"/>
          <a:lstStyle>
            <a:lvl1pPr>
              <a:defRPr sz="2133"/>
            </a:lvl1pPr>
          </a:lstStyle>
          <a:p>
            <a:r>
              <a:rPr lang="en-US"/>
              <a:t>Click to edit Master title style</a:t>
            </a:r>
            <a:endParaRPr lang="en-GB"/>
          </a:p>
        </p:txBody>
      </p:sp>
      <p:sp>
        <p:nvSpPr>
          <p:cNvPr id="3" name="Content Placeholder 2"/>
          <p:cNvSpPr>
            <a:spLocks noGrp="1"/>
          </p:cNvSpPr>
          <p:nvPr>
            <p:ph idx="1"/>
          </p:nvPr>
        </p:nvSpPr>
        <p:spPr>
          <a:xfrm>
            <a:off x="5183717" y="986972"/>
            <a:ext cx="6172200" cy="4874381"/>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7" y="2057400"/>
            <a:ext cx="3931709" cy="381120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2E2C077B-C732-49E5-B20E-05DE29246531}"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330486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1"/>
            <a:ext cx="3931709" cy="1600200"/>
          </a:xfrm>
        </p:spPr>
        <p:txBody>
          <a:bodyPr anchor="b"/>
          <a:lstStyle>
            <a:lvl1pPr>
              <a:defRPr sz="2133"/>
            </a:lvl1pPr>
          </a:lstStyle>
          <a:p>
            <a:r>
              <a:rPr lang="en-US"/>
              <a:t>Click to edit Master title style</a:t>
            </a:r>
            <a:endParaRPr lang="en-GB"/>
          </a:p>
        </p:txBody>
      </p:sp>
      <p:sp>
        <p:nvSpPr>
          <p:cNvPr id="3" name="Picture Placeholder 2"/>
          <p:cNvSpPr>
            <a:spLocks noGrp="1"/>
          </p:cNvSpPr>
          <p:nvPr>
            <p:ph type="pic" idx="1"/>
          </p:nvPr>
        </p:nvSpPr>
        <p:spPr>
          <a:xfrm>
            <a:off x="5183717" y="986972"/>
            <a:ext cx="6172200" cy="4874381"/>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GB"/>
          </a:p>
        </p:txBody>
      </p:sp>
      <p:sp>
        <p:nvSpPr>
          <p:cNvPr id="4" name="Text Placeholder 3"/>
          <p:cNvSpPr>
            <a:spLocks noGrp="1"/>
          </p:cNvSpPr>
          <p:nvPr>
            <p:ph type="body" sz="half" idx="2"/>
          </p:nvPr>
        </p:nvSpPr>
        <p:spPr>
          <a:xfrm>
            <a:off x="840317" y="2057400"/>
            <a:ext cx="3931709" cy="381120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2E2C077B-C732-49E5-B20E-05DE29246531}"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755909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3221097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276"/>
            <a:ext cx="2628900" cy="58117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276"/>
            <a:ext cx="7785100" cy="58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832885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35366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6580293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568602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097623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84503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212081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33174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4406696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7192976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4206603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915240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637790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95924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47004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4808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05215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1041D2DD-F029-4FB0-BB12-3B6037A6356B}" type="datetimeFigureOut">
              <a:rPr lang="en-GB" smtClean="0"/>
              <a:t>05/11/2024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15300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1041D2DD-F029-4FB0-BB12-3B6037A6356B}" type="datetimeFigureOut">
              <a:rPr lang="en-GB" smtClean="0"/>
              <a:pPr/>
              <a:t>05/11/2024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BD90FCAE-95D1-470F-BBF3-A7303B6FB2E2}" type="slidenum">
              <a:rPr lang="en-GB" smtClean="0"/>
              <a:pPr/>
              <a:t>‹#›</a:t>
            </a:fld>
            <a:endParaRPr lang="en-GB"/>
          </a:p>
        </p:txBody>
      </p:sp>
    </p:spTree>
    <p:extLst>
      <p:ext uri="{BB962C8B-B14F-4D97-AF65-F5344CB8AC3E}">
        <p14:creationId xmlns:p14="http://schemas.microsoft.com/office/powerpoint/2010/main" val="2081090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39"/>
            <a:ext cx="10972801" cy="1143000"/>
          </a:xfrm>
          <a:prstGeom prst="rect">
            <a:avLst/>
          </a:prstGeom>
        </p:spPr>
        <p:txBody>
          <a:bodyPr vert="horz" lIns="91431" tIns="45716" rIns="91431" bIns="45716"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1" y="1600201"/>
            <a:ext cx="10972801" cy="4525963"/>
          </a:xfrm>
          <a:prstGeom prst="rect">
            <a:avLst/>
          </a:prstGeom>
        </p:spPr>
        <p:txBody>
          <a:bodyPr vert="horz" lIns="91431" tIns="45716" rIns="91431"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1" y="6356352"/>
            <a:ext cx="2844800" cy="365125"/>
          </a:xfrm>
          <a:prstGeom prst="rect">
            <a:avLst/>
          </a:prstGeom>
        </p:spPr>
        <p:txBody>
          <a:bodyPr vert="horz" lIns="91431" tIns="45716" rIns="91431" bIns="45716" rtlCol="0" anchor="ctr"/>
          <a:lstStyle>
            <a:lvl1pPr algn="l">
              <a:defRPr sz="1200" b="0" i="0">
                <a:solidFill>
                  <a:schemeClr val="tx1">
                    <a:tint val="75000"/>
                  </a:schemeClr>
                </a:solidFill>
                <a:latin typeface="Roboto" panose="02000000000000000000" pitchFamily="2" charset="0"/>
              </a:defRPr>
            </a:lvl1pPr>
          </a:lstStyle>
          <a:p>
            <a:fld id="{4E7804AF-371E-45A8-85BB-86F3B0F6B3A3}" type="datetimeFigureOut">
              <a:rPr lang="en-GB" smtClean="0"/>
              <a:pPr/>
              <a:t>05/11/2024</a:t>
            </a:fld>
            <a:endParaRPr lang="en-GB"/>
          </a:p>
        </p:txBody>
      </p:sp>
      <p:sp>
        <p:nvSpPr>
          <p:cNvPr id="5" name="Footer Placeholder 4"/>
          <p:cNvSpPr>
            <a:spLocks noGrp="1"/>
          </p:cNvSpPr>
          <p:nvPr>
            <p:ph type="ftr" sz="quarter" idx="3"/>
          </p:nvPr>
        </p:nvSpPr>
        <p:spPr>
          <a:xfrm>
            <a:off x="4165602" y="6356352"/>
            <a:ext cx="3860799" cy="365125"/>
          </a:xfrm>
          <a:prstGeom prst="rect">
            <a:avLst/>
          </a:prstGeom>
        </p:spPr>
        <p:txBody>
          <a:bodyPr vert="horz" lIns="91431" tIns="45716" rIns="91431" bIns="45716" rtlCol="0" anchor="ctr"/>
          <a:lstStyle>
            <a:lvl1pPr algn="ctr">
              <a:defRPr sz="1200" b="0" i="0">
                <a:solidFill>
                  <a:schemeClr val="tx1">
                    <a:tint val="75000"/>
                  </a:schemeClr>
                </a:solidFill>
                <a:latin typeface="Roboto" panose="02000000000000000000" pitchFamily="2" charset="0"/>
              </a:defRPr>
            </a:lvl1pPr>
          </a:lstStyle>
          <a:p>
            <a:endParaRPr lang="en-GB"/>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1" tIns="45716" rIns="91431" bIns="45716" rtlCol="0" anchor="ctr"/>
          <a:lstStyle>
            <a:lvl1pPr algn="r">
              <a:defRPr sz="1200" b="0" i="0">
                <a:solidFill>
                  <a:schemeClr val="tx1">
                    <a:tint val="75000"/>
                  </a:schemeClr>
                </a:solidFill>
                <a:latin typeface="Roboto" panose="02000000000000000000" pitchFamily="2" charset="0"/>
              </a:defRPr>
            </a:lvl1pPr>
          </a:lstStyle>
          <a:p>
            <a:fld id="{3679A912-7FC0-4BEF-A097-AC392571D3D9}" type="slidenum">
              <a:rPr lang="en-GB" smtClean="0"/>
              <a:pPr/>
              <a:t>‹#›</a:t>
            </a:fld>
            <a:endParaRPr lang="en-GB"/>
          </a:p>
        </p:txBody>
      </p:sp>
    </p:spTree>
    <p:extLst>
      <p:ext uri="{BB962C8B-B14F-4D97-AF65-F5344CB8AC3E}">
        <p14:creationId xmlns:p14="http://schemas.microsoft.com/office/powerpoint/2010/main" val="3274887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311" rtl="0" eaLnBrk="1" latinLnBrk="0" hangingPunct="1">
        <a:spcBef>
          <a:spcPct val="0"/>
        </a:spcBef>
        <a:buNone/>
        <a:defRPr sz="4400" b="0" i="0" kern="1200">
          <a:solidFill>
            <a:schemeClr val="tx1"/>
          </a:solidFill>
          <a:latin typeface="Roboto" panose="02000000000000000000" pitchFamily="2" charset="0"/>
          <a:ea typeface="+mj-ea"/>
          <a:cs typeface="+mj-cs"/>
        </a:defRPr>
      </a:lvl1pPr>
    </p:titleStyle>
    <p:bodyStyle>
      <a:lvl1pPr marL="342867" indent="-342867" algn="l" defTabSz="914311" rtl="0" eaLnBrk="1" latinLnBrk="0" hangingPunct="1">
        <a:spcBef>
          <a:spcPct val="20000"/>
        </a:spcBef>
        <a:buFont typeface="Arial" pitchFamily="34" charset="0"/>
        <a:buChar char="•"/>
        <a:defRPr sz="3200" b="0" i="0" kern="1200">
          <a:solidFill>
            <a:schemeClr val="tx1"/>
          </a:solidFill>
          <a:latin typeface="Roboto" panose="02000000000000000000" pitchFamily="2" charset="0"/>
          <a:ea typeface="+mn-ea"/>
          <a:cs typeface="+mn-cs"/>
        </a:defRPr>
      </a:lvl1pPr>
      <a:lvl2pPr marL="742877" indent="-285722" algn="l" defTabSz="914311" rtl="0" eaLnBrk="1" latinLnBrk="0" hangingPunct="1">
        <a:spcBef>
          <a:spcPct val="20000"/>
        </a:spcBef>
        <a:buFont typeface="Arial" pitchFamily="34" charset="0"/>
        <a:buChar char="–"/>
        <a:defRPr sz="2800" b="0" i="0" kern="1200">
          <a:solidFill>
            <a:schemeClr val="tx1"/>
          </a:solidFill>
          <a:latin typeface="Roboto" panose="02000000000000000000" pitchFamily="2" charset="0"/>
          <a:ea typeface="+mn-ea"/>
          <a:cs typeface="+mn-cs"/>
        </a:defRPr>
      </a:lvl2pPr>
      <a:lvl3pPr marL="1142889" indent="-228578" algn="l" defTabSz="914311" rtl="0" eaLnBrk="1" latinLnBrk="0" hangingPunct="1">
        <a:spcBef>
          <a:spcPct val="20000"/>
        </a:spcBef>
        <a:buFont typeface="Arial" pitchFamily="34" charset="0"/>
        <a:buChar char="•"/>
        <a:defRPr sz="2300" b="0" i="0" kern="1200">
          <a:solidFill>
            <a:schemeClr val="tx1"/>
          </a:solidFill>
          <a:latin typeface="Roboto" panose="02000000000000000000" pitchFamily="2" charset="0"/>
          <a:ea typeface="+mn-ea"/>
          <a:cs typeface="+mn-cs"/>
        </a:defRPr>
      </a:lvl3pPr>
      <a:lvl4pPr marL="1600044" indent="-228578" algn="l" defTabSz="914311" rtl="0" eaLnBrk="1" latinLnBrk="0" hangingPunct="1">
        <a:spcBef>
          <a:spcPct val="20000"/>
        </a:spcBef>
        <a:buFont typeface="Arial" pitchFamily="34" charset="0"/>
        <a:buChar char="–"/>
        <a:defRPr sz="2000" b="0" i="0" kern="1200">
          <a:solidFill>
            <a:schemeClr val="tx1"/>
          </a:solidFill>
          <a:latin typeface="Roboto" panose="02000000000000000000" pitchFamily="2" charset="0"/>
          <a:ea typeface="+mn-ea"/>
          <a:cs typeface="+mn-cs"/>
        </a:defRPr>
      </a:lvl4pPr>
      <a:lvl5pPr marL="2057199" indent="-228578" algn="l" defTabSz="914311" rtl="0" eaLnBrk="1" latinLnBrk="0" hangingPunct="1">
        <a:spcBef>
          <a:spcPct val="20000"/>
        </a:spcBef>
        <a:buFont typeface="Arial" pitchFamily="34" charset="0"/>
        <a:buChar char="»"/>
        <a:defRPr sz="2000" b="0" i="0" kern="1200">
          <a:solidFill>
            <a:schemeClr val="tx1"/>
          </a:solidFill>
          <a:latin typeface="Roboto" panose="02000000000000000000" pitchFamily="2" charset="0"/>
          <a:ea typeface="+mn-ea"/>
          <a:cs typeface="+mn-cs"/>
        </a:defRPr>
      </a:lvl5pPr>
      <a:lvl6pPr marL="2514355" indent="-228578" algn="l" defTabSz="9143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11" indent="-228578" algn="l" defTabSz="9143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66" indent="-228578" algn="l" defTabSz="9143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21" indent="-228578" algn="l" defTabSz="9143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1" rtl="0" eaLnBrk="1" latinLnBrk="0" hangingPunct="1">
        <a:defRPr sz="1900" kern="1200">
          <a:solidFill>
            <a:schemeClr val="tx1"/>
          </a:solidFill>
          <a:latin typeface="+mn-lt"/>
          <a:ea typeface="+mn-ea"/>
          <a:cs typeface="+mn-cs"/>
        </a:defRPr>
      </a:lvl1pPr>
      <a:lvl2pPr marL="457155" algn="l" defTabSz="914311" rtl="0" eaLnBrk="1" latinLnBrk="0" hangingPunct="1">
        <a:defRPr sz="1900" kern="1200">
          <a:solidFill>
            <a:schemeClr val="tx1"/>
          </a:solidFill>
          <a:latin typeface="+mn-lt"/>
          <a:ea typeface="+mn-ea"/>
          <a:cs typeface="+mn-cs"/>
        </a:defRPr>
      </a:lvl2pPr>
      <a:lvl3pPr marL="914311" algn="l" defTabSz="914311" rtl="0" eaLnBrk="1" latinLnBrk="0" hangingPunct="1">
        <a:defRPr sz="1900" kern="1200">
          <a:solidFill>
            <a:schemeClr val="tx1"/>
          </a:solidFill>
          <a:latin typeface="+mn-lt"/>
          <a:ea typeface="+mn-ea"/>
          <a:cs typeface="+mn-cs"/>
        </a:defRPr>
      </a:lvl3pPr>
      <a:lvl4pPr marL="1371467" algn="l" defTabSz="914311" rtl="0" eaLnBrk="1" latinLnBrk="0" hangingPunct="1">
        <a:defRPr sz="1900" kern="1200">
          <a:solidFill>
            <a:schemeClr val="tx1"/>
          </a:solidFill>
          <a:latin typeface="+mn-lt"/>
          <a:ea typeface="+mn-ea"/>
          <a:cs typeface="+mn-cs"/>
        </a:defRPr>
      </a:lvl4pPr>
      <a:lvl5pPr marL="1828622" algn="l" defTabSz="914311" rtl="0" eaLnBrk="1" latinLnBrk="0" hangingPunct="1">
        <a:defRPr sz="1900" kern="1200">
          <a:solidFill>
            <a:schemeClr val="tx1"/>
          </a:solidFill>
          <a:latin typeface="+mn-lt"/>
          <a:ea typeface="+mn-ea"/>
          <a:cs typeface="+mn-cs"/>
        </a:defRPr>
      </a:lvl5pPr>
      <a:lvl6pPr marL="2285777" algn="l" defTabSz="914311" rtl="0" eaLnBrk="1" latinLnBrk="0" hangingPunct="1">
        <a:defRPr sz="1900" kern="1200">
          <a:solidFill>
            <a:schemeClr val="tx1"/>
          </a:solidFill>
          <a:latin typeface="+mn-lt"/>
          <a:ea typeface="+mn-ea"/>
          <a:cs typeface="+mn-cs"/>
        </a:defRPr>
      </a:lvl6pPr>
      <a:lvl7pPr marL="2742933" algn="l" defTabSz="914311" rtl="0" eaLnBrk="1" latinLnBrk="0" hangingPunct="1">
        <a:defRPr sz="1900" kern="1200">
          <a:solidFill>
            <a:schemeClr val="tx1"/>
          </a:solidFill>
          <a:latin typeface="+mn-lt"/>
          <a:ea typeface="+mn-ea"/>
          <a:cs typeface="+mn-cs"/>
        </a:defRPr>
      </a:lvl7pPr>
      <a:lvl8pPr marL="3200088" algn="l" defTabSz="914311" rtl="0" eaLnBrk="1" latinLnBrk="0" hangingPunct="1">
        <a:defRPr sz="1900" kern="1200">
          <a:solidFill>
            <a:schemeClr val="tx1"/>
          </a:solidFill>
          <a:latin typeface="+mn-lt"/>
          <a:ea typeface="+mn-ea"/>
          <a:cs typeface="+mn-cs"/>
        </a:defRPr>
      </a:lvl8pPr>
      <a:lvl9pPr marL="3657243" algn="l" defTabSz="914311"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003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276"/>
            <a:ext cx="10515600" cy="132563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172"/>
            <a:ext cx="10515600" cy="43518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048"/>
            <a:ext cx="2743200" cy="365276"/>
          </a:xfrm>
          <a:prstGeom prst="rect">
            <a:avLst/>
          </a:prstGeom>
        </p:spPr>
        <p:txBody>
          <a:bodyPr vert="horz" lIns="91440" tIns="45720" rIns="91440" bIns="45720" rtlCol="0" anchor="ctr"/>
          <a:lstStyle>
            <a:lvl1pPr algn="l">
              <a:defRPr sz="800" b="0" i="0">
                <a:solidFill>
                  <a:schemeClr val="tx1">
                    <a:tint val="75000"/>
                  </a:schemeClr>
                </a:solidFill>
                <a:latin typeface="Roboto" panose="02000000000000000000" pitchFamily="2" charset="0"/>
              </a:defRPr>
            </a:lvl1pPr>
          </a:lstStyle>
          <a:p>
            <a:fld id="{2E2C077B-C732-49E5-B20E-05DE29246531}" type="datetimeFigureOut">
              <a:rPr lang="en-GB" smtClean="0"/>
              <a:pPr/>
              <a:t>05/11/2024</a:t>
            </a:fld>
            <a:endParaRPr lang="en-GB"/>
          </a:p>
        </p:txBody>
      </p:sp>
      <p:sp>
        <p:nvSpPr>
          <p:cNvPr id="5" name="Footer Placeholder 4"/>
          <p:cNvSpPr>
            <a:spLocks noGrp="1"/>
          </p:cNvSpPr>
          <p:nvPr>
            <p:ph type="ftr" sz="quarter" idx="3"/>
          </p:nvPr>
        </p:nvSpPr>
        <p:spPr>
          <a:xfrm>
            <a:off x="4038600" y="6356048"/>
            <a:ext cx="4114800" cy="365276"/>
          </a:xfrm>
          <a:prstGeom prst="rect">
            <a:avLst/>
          </a:prstGeom>
        </p:spPr>
        <p:txBody>
          <a:bodyPr vert="horz" lIns="91440" tIns="45720" rIns="91440" bIns="45720" rtlCol="0" anchor="ctr"/>
          <a:lstStyle>
            <a:lvl1pPr algn="ctr">
              <a:defRPr sz="800" b="0" i="0">
                <a:solidFill>
                  <a:schemeClr val="tx1">
                    <a:tint val="75000"/>
                  </a:schemeClr>
                </a:solidFill>
                <a:latin typeface="Roboto" panose="02000000000000000000" pitchFamily="2" charset="0"/>
              </a:defRPr>
            </a:lvl1pPr>
          </a:lstStyle>
          <a:p>
            <a:endParaRPr lang="en-GB"/>
          </a:p>
        </p:txBody>
      </p:sp>
      <p:sp>
        <p:nvSpPr>
          <p:cNvPr id="6" name="Slide Number Placeholder 5"/>
          <p:cNvSpPr>
            <a:spLocks noGrp="1"/>
          </p:cNvSpPr>
          <p:nvPr>
            <p:ph type="sldNum" sz="quarter" idx="4"/>
          </p:nvPr>
        </p:nvSpPr>
        <p:spPr>
          <a:xfrm>
            <a:off x="8610600" y="6356048"/>
            <a:ext cx="2743200" cy="365276"/>
          </a:xfrm>
          <a:prstGeom prst="rect">
            <a:avLst/>
          </a:prstGeom>
        </p:spPr>
        <p:txBody>
          <a:bodyPr vert="horz" lIns="91440" tIns="45720" rIns="91440" bIns="45720" rtlCol="0" anchor="ctr"/>
          <a:lstStyle>
            <a:lvl1pPr algn="r">
              <a:defRPr sz="800" b="0" i="0">
                <a:solidFill>
                  <a:schemeClr val="tx1">
                    <a:tint val="75000"/>
                  </a:schemeClr>
                </a:solidFill>
                <a:latin typeface="Roboto" panose="02000000000000000000" pitchFamily="2" charset="0"/>
              </a:defRPr>
            </a:lvl1pPr>
          </a:lstStyle>
          <a:p>
            <a:fld id="{5123DE02-910E-4DDA-B364-36910698649A}" type="slidenum">
              <a:rPr lang="en-GB" smtClean="0"/>
              <a:pPr/>
              <a:t>‹#›</a:t>
            </a:fld>
            <a:endParaRPr lang="en-GB"/>
          </a:p>
        </p:txBody>
      </p:sp>
    </p:spTree>
    <p:extLst>
      <p:ext uri="{BB962C8B-B14F-4D97-AF65-F5344CB8AC3E}">
        <p14:creationId xmlns:p14="http://schemas.microsoft.com/office/powerpoint/2010/main" val="13638859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b="0" i="0" kern="1200">
          <a:solidFill>
            <a:schemeClr val="tx1"/>
          </a:solidFill>
          <a:latin typeface="Roboto" panose="02000000000000000000" pitchFamily="2" charset="0"/>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b="0" i="0" kern="1200">
          <a:solidFill>
            <a:schemeClr val="tx1"/>
          </a:solidFill>
          <a:latin typeface="Roboto" panose="02000000000000000000" pitchFamily="2" charset="0"/>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b="0" i="0" kern="1200">
          <a:solidFill>
            <a:schemeClr val="tx1"/>
          </a:solidFill>
          <a:latin typeface="Roboto" panose="02000000000000000000" pitchFamily="2" charset="0"/>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b="0" i="0" kern="1200">
          <a:solidFill>
            <a:schemeClr val="tx1"/>
          </a:solidFill>
          <a:latin typeface="Roboto" panose="02000000000000000000" pitchFamily="2" charset="0"/>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b="0" i="0" kern="1200">
          <a:solidFill>
            <a:schemeClr val="tx1"/>
          </a:solidFill>
          <a:latin typeface="Roboto" panose="02000000000000000000" pitchFamily="2" charset="0"/>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ircular Std Book Italic" panose="020B0604020101020102" pitchFamily="34" charset="77"/>
              </a:defRPr>
            </a:lvl1pPr>
          </a:lstStyle>
          <a:p>
            <a:fld id="{1041D2DD-F029-4FB0-BB12-3B6037A6356B}" type="datetimeFigureOut">
              <a:rPr lang="en-GB" smtClean="0"/>
              <a:pPr/>
              <a:t>05/11/2024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ircular Std Book Italic" panose="020B0604020101020102" pitchFamily="34" charset="77"/>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ircular Std Book Italic" panose="020B0604020101020102" pitchFamily="34" charset="77"/>
              </a:defRPr>
            </a:lvl1pPr>
          </a:lstStyle>
          <a:p>
            <a:fld id="{BD90FCAE-95D1-470F-BBF3-A7303B6FB2E2}" type="slidenum">
              <a:rPr lang="en-GB" smtClean="0"/>
              <a:pPr/>
              <a:t>‹#›</a:t>
            </a:fld>
            <a:endParaRPr lang="en-GB"/>
          </a:p>
        </p:txBody>
      </p:sp>
    </p:spTree>
    <p:extLst>
      <p:ext uri="{BB962C8B-B14F-4D97-AF65-F5344CB8AC3E}">
        <p14:creationId xmlns:p14="http://schemas.microsoft.com/office/powerpoint/2010/main" val="23001204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ircular Std Book Italic" panose="020B0604020101020102"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ircular Std Book Italic" panose="020B0604020101020102"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ircular Std Book Italic" panose="020B0604020101020102"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ircular Std Book Italic" panose="020B0604020101020102"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ircular Std Book Italic" panose="020B0604020101020102"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hemeOverride" Target="../theme/themeOverride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www.theguardian.com/news/datablog/interactive/2013/mar/15/cholera-map-john-snow-recreated"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s://digital.library.cornell.edu/catalog/ss:329376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hyperlink" Target="https://booth.lse.ac.uk/map/14/-0.1203/51.5212/100/0"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jstor.org/stable/pdf/1790244.pdf"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hyperlink" Target="https://www.ons.gov.uk/peoplepopulationandcommunity/populationandmigration/populationestimates/articles/censusmaps/2022-11-02"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hyperlink" Target="https://whitney.org/collection/works/29487"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iers.org/"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hyperlink" Target="https://simd.scot/#/simd2020/BTTTFTT/11.879999999999999/-4.2801/55.8444/"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mas.org/interactive_features/accidental-skyline-shadow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www.journals.uchicago.edu/doi/epdf/10.1086/720458"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www.economist.com/graphic-detail/2022/09/29/a-study-of-lights-at-night-suggests-dictators-lie-about-economic-growth"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www.justicemap.org/"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hyperlink" Target="https://www.globalforestwatch.org/ma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hyperlink" Target="https://www.thetruesize.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hyperlink" Target="https://blog.mapchart.net/misc/quick-guide-to-map-projec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opojson/us-atlas"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hyperlink" Target="https://martinjc.github.io/UK-GeoJS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apidcharts.io/maps"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fred.stlouisfed.org/"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RDeconomist/RDeconomist.github.io/blob/main/charts/maps/geoUSStates.json" TargetMode="External"/><Relationship Id="rId2" Type="http://schemas.openxmlformats.org/officeDocument/2006/relationships/hyperlink" Target="https://fred.stlouisfed.org/" TargetMode="External"/><Relationship Id="rId1" Type="http://schemas.openxmlformats.org/officeDocument/2006/relationships/slideLayout" Target="../slideLayouts/slideLayout1.xml"/><Relationship Id="rId6" Type="http://schemas.openxmlformats.org/officeDocument/2006/relationships/hyperlink" Target="https://raw.githubusercontent.com/RDeconomist/RDeconomist.github.io/main/charts/maps/dataUSstatesCrimeWide.csv" TargetMode="External"/><Relationship Id="rId5" Type="http://schemas.openxmlformats.org/officeDocument/2006/relationships/hyperlink" Target="https://github.com/RDeconomist/RDeconomist.github.io/blob/main/charts/maps/dataUSstatesCrimeWide.csv" TargetMode="External"/><Relationship Id="rId4" Type="http://schemas.openxmlformats.org/officeDocument/2006/relationships/hyperlink" Target="https://raw.githubusercontent.com/RDeconomist/RDeconomist.github.io/main/charts/maps/geoUSStates.jso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outdoor object, web&#10;&#10;Description automatically generated">
            <a:extLst>
              <a:ext uri="{FF2B5EF4-FFF2-40B4-BE49-F238E27FC236}">
                <a16:creationId xmlns:a16="http://schemas.microsoft.com/office/drawing/2014/main" id="{7EC5CB00-17DC-42A2-AA50-C9508EB237AD}"/>
              </a:ext>
            </a:extLst>
          </p:cNvPr>
          <p:cNvPicPr>
            <a:picLocks noChangeAspect="1"/>
          </p:cNvPicPr>
          <p:nvPr/>
        </p:nvPicPr>
        <p:blipFill rotWithShape="1">
          <a:blip r:embed="rId2">
            <a:extLst>
              <a:ext uri="{28A0092B-C50C-407E-A947-70E740481C1C}">
                <a14:useLocalDpi xmlns:a14="http://schemas.microsoft.com/office/drawing/2010/main"/>
              </a:ext>
            </a:extLst>
          </a:blip>
          <a:srcRect t="4273"/>
          <a:stretch/>
        </p:blipFill>
        <p:spPr>
          <a:xfrm>
            <a:off x="20" y="1282"/>
            <a:ext cx="12191980" cy="6856718"/>
          </a:xfrm>
          <a:prstGeom prst="rect">
            <a:avLst/>
          </a:prstGeom>
        </p:spPr>
      </p:pic>
    </p:spTree>
    <p:extLst>
      <p:ext uri="{BB962C8B-B14F-4D97-AF65-F5344CB8AC3E}">
        <p14:creationId xmlns:p14="http://schemas.microsoft.com/office/powerpoint/2010/main" val="15485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E91AA-4E1F-5F3F-7408-9704D237EBBC}"/>
              </a:ext>
            </a:extLst>
          </p:cNvPr>
          <p:cNvPicPr>
            <a:picLocks noChangeAspect="1"/>
          </p:cNvPicPr>
          <p:nvPr/>
        </p:nvPicPr>
        <p:blipFill>
          <a:blip r:embed="rId2"/>
          <a:stretch>
            <a:fillRect/>
          </a:stretch>
        </p:blipFill>
        <p:spPr>
          <a:xfrm>
            <a:off x="7683335" y="22492"/>
            <a:ext cx="4508665" cy="6828427"/>
          </a:xfrm>
          <a:prstGeom prst="rect">
            <a:avLst/>
          </a:prstGeom>
        </p:spPr>
      </p:pic>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642638" y="1562368"/>
            <a:ext cx="9658174" cy="2387600"/>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400">
                <a:solidFill>
                  <a:schemeClr val="bg1"/>
                </a:solidFill>
                <a:latin typeface="Circular Std Book Italic" panose="020B0604020101020102" pitchFamily="34" charset="0"/>
                <a:cs typeface="Circular Std Book Italic" panose="020B0604020101020102" pitchFamily="34" charset="0"/>
              </a:rPr>
              <a:t>8.1  History</a:t>
            </a:r>
            <a:r>
              <a:rPr lang="en-GB" sz="5400">
                <a:solidFill>
                  <a:srgbClr val="F4C245"/>
                </a:solidFill>
                <a:latin typeface="Circular Std Book Italic" panose="020B0604020101020102" pitchFamily="34" charset="0"/>
                <a:cs typeface="Circular Std Book Italic" panose="020B0604020101020102" pitchFamily="34" charset="0"/>
              </a:rPr>
              <a:t>.</a:t>
            </a:r>
            <a:br>
              <a:rPr lang="en-GB" sz="5400">
                <a:solidFill>
                  <a:srgbClr val="36B7B4"/>
                </a:solidFill>
                <a:latin typeface="Circular Std Book Italic" panose="020B0604020101020102" pitchFamily="34" charset="0"/>
                <a:cs typeface="Circular Std Book Italic" panose="020B0604020101020102" pitchFamily="34" charset="0"/>
              </a:rPr>
            </a:br>
            <a:r>
              <a:rPr lang="en-GB" sz="2800">
                <a:solidFill>
                  <a:srgbClr val="36B7B4"/>
                </a:solidFill>
                <a:latin typeface="Circular Std Book Italic" panose="020B0604020101020102" pitchFamily="34" charset="77"/>
                <a:ea typeface="+mn-ea"/>
                <a:cs typeface="Circular Std Book Italic" panose="020B0604020101020102" pitchFamily="34" charset="77"/>
              </a:rPr>
              <a:t>Why do humans make maps?</a:t>
            </a:r>
            <a:endParaRPr lang="en-GB">
              <a:solidFill>
                <a:srgbClr val="36B7B4"/>
              </a:solidFill>
              <a:latin typeface="Circular Std Book Italic" panose="020B0604020101020102" pitchFamily="34" charset="77"/>
              <a:cs typeface="Circular Std Book Italic" panose="020B0604020101020102" pitchFamily="34" charset="77"/>
            </a:endParaRPr>
          </a:p>
        </p:txBody>
      </p:sp>
    </p:spTree>
    <p:extLst>
      <p:ext uri="{BB962C8B-B14F-4D97-AF65-F5344CB8AC3E}">
        <p14:creationId xmlns:p14="http://schemas.microsoft.com/office/powerpoint/2010/main" val="164640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5"/>
            <a:ext cx="11181959" cy="1259036"/>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Cartography</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A potted history</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rgbClr val="36B7B4"/>
                </a:solidFill>
                <a:latin typeface="Circular Std Book Italic" panose="020B0604020101020102" pitchFamily="34" charset="0"/>
                <a:cs typeface="Circular Std Book Italic" panose="020B0604020101020102" pitchFamily="34" charset="0"/>
              </a:rPr>
              <a:t>600 BC</a:t>
            </a:r>
            <a:r>
              <a:rPr lang="en-GB" sz="2000">
                <a:solidFill>
                  <a:schemeClr val="bg1"/>
                </a:solidFill>
                <a:latin typeface="Circular Std Book Italic" panose="020B0604020101020102" pitchFamily="34" charset="0"/>
                <a:cs typeface="Circular Std Book Italic" panose="020B0604020101020102" pitchFamily="34" charset="0"/>
              </a:rPr>
              <a:t>.  Babylonian World Map. </a:t>
            </a:r>
          </a:p>
          <a:p>
            <a:pPr marL="342900" indent="-34290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rgbClr val="36B7B4"/>
                </a:solidFill>
                <a:latin typeface="Circular Std Book Italic" panose="020B0604020101020102" pitchFamily="34" charset="0"/>
                <a:cs typeface="Circular Std Book Italic" panose="020B0604020101020102" pitchFamily="34" charset="0"/>
              </a:rPr>
              <a:t>801</a:t>
            </a:r>
            <a:r>
              <a:rPr lang="en-GB" sz="2000">
                <a:solidFill>
                  <a:schemeClr val="bg1"/>
                </a:solidFill>
                <a:latin typeface="Circular Std Book Italic" panose="020B0604020101020102" pitchFamily="34" charset="0"/>
                <a:cs typeface="Circular Std Book Italic" panose="020B0604020101020102" pitchFamily="34" charset="0"/>
              </a:rPr>
              <a:t>. Tang Dynasty. </a:t>
            </a:r>
            <a:r>
              <a:rPr lang="en-GB" sz="2000" err="1">
                <a:solidFill>
                  <a:schemeClr val="bg1"/>
                </a:solidFill>
                <a:latin typeface="Circular Std Book Italic" panose="020B0604020101020102" pitchFamily="34" charset="0"/>
                <a:cs typeface="Circular Std Book Italic" panose="020B0604020101020102" pitchFamily="34" charset="0"/>
              </a:rPr>
              <a:t>Hainei</a:t>
            </a:r>
            <a:r>
              <a:rPr lang="en-GB" sz="2000">
                <a:solidFill>
                  <a:schemeClr val="bg1"/>
                </a:solidFill>
                <a:latin typeface="Circular Std Book Italic" panose="020B0604020101020102" pitchFamily="34" charset="0"/>
                <a:cs typeface="Circular Std Book Italic" panose="020B0604020101020102" pitchFamily="34" charset="0"/>
              </a:rPr>
              <a:t> </a:t>
            </a:r>
            <a:r>
              <a:rPr lang="en-GB" sz="2000" err="1">
                <a:solidFill>
                  <a:schemeClr val="bg1"/>
                </a:solidFill>
                <a:latin typeface="Circular Std Book Italic" panose="020B0604020101020102" pitchFamily="34" charset="0"/>
                <a:cs typeface="Circular Std Book Italic" panose="020B0604020101020102" pitchFamily="34" charset="0"/>
              </a:rPr>
              <a:t>Huayi</a:t>
            </a:r>
            <a:r>
              <a:rPr lang="en-GB" sz="2000">
                <a:solidFill>
                  <a:schemeClr val="bg1"/>
                </a:solidFill>
                <a:latin typeface="Circular Std Book Italic" panose="020B0604020101020102" pitchFamily="34" charset="0"/>
                <a:cs typeface="Circular Std Book Italic" panose="020B0604020101020102" pitchFamily="34" charset="0"/>
              </a:rPr>
              <a:t> Tu (</a:t>
            </a:r>
            <a:r>
              <a:rPr lang="ja-JP" altLang="en-US" sz="2000">
                <a:solidFill>
                  <a:schemeClr val="bg1"/>
                </a:solidFill>
                <a:latin typeface="Circular Std Book Italic" panose="020B0604020101020102" pitchFamily="34" charset="0"/>
                <a:cs typeface="Circular Std Book Italic" panose="020B0604020101020102" pitchFamily="34" charset="0"/>
              </a:rPr>
              <a:t>海内華夷圖</a:t>
            </a:r>
            <a:r>
              <a:rPr lang="en-GB" altLang="ja-JP" sz="2000">
                <a:solidFill>
                  <a:schemeClr val="bg1"/>
                </a:solidFill>
                <a:latin typeface="Circular Std Book Italic" panose="020B0604020101020102" pitchFamily="34" charset="0"/>
                <a:cs typeface="Circular Std Book Italic" panose="020B0604020101020102" pitchFamily="34" charset="0"/>
              </a:rPr>
              <a:t>)</a:t>
            </a:r>
            <a:endParaRPr lang="en-US" altLang="ja-JP" sz="2000">
              <a:solidFill>
                <a:schemeClr val="bg1"/>
              </a:solidFill>
              <a:latin typeface="Circular Std Book Italic" panose="020B0604020101020102" pitchFamily="34" charset="0"/>
              <a:cs typeface="Circular Std Book Italic" panose="020B0604020101020102" pitchFamily="34" charset="0"/>
            </a:endParaRPr>
          </a:p>
          <a:p>
            <a:pPr algn="l"/>
            <a:r>
              <a:rPr lang="en-US" sz="2000" i="1">
                <a:solidFill>
                  <a:schemeClr val="bg1"/>
                </a:solidFill>
                <a:latin typeface="Circular Std Book Italic" panose="020B0604020101020102" pitchFamily="34" charset="0"/>
                <a:cs typeface="Circular Std Book Italic" panose="020B0604020101020102" pitchFamily="34" charset="0"/>
              </a:rPr>
              <a:t>	</a:t>
            </a:r>
            <a:r>
              <a:rPr lang="en-GB" sz="2000" i="1">
                <a:solidFill>
                  <a:schemeClr val="bg1"/>
                </a:solidFill>
                <a:latin typeface="Circular Std Book Italic" panose="020B0604020101020102" pitchFamily="34" charset="0"/>
                <a:cs typeface="Circular Std Book Italic" panose="020B0604020101020102" pitchFamily="34" charset="0"/>
              </a:rPr>
              <a:t>Map of Chinese and </a:t>
            </a:r>
            <a:r>
              <a:rPr lang="en-GB" sz="2000" i="1" err="1">
                <a:solidFill>
                  <a:schemeClr val="bg1"/>
                </a:solidFill>
                <a:latin typeface="Circular Std Book Italic" panose="020B0604020101020102" pitchFamily="34" charset="0"/>
                <a:cs typeface="Circular Std Book Italic" panose="020B0604020101020102" pitchFamily="34" charset="0"/>
              </a:rPr>
              <a:t>non-Chinese</a:t>
            </a:r>
            <a:r>
              <a:rPr lang="en-GB" sz="2000" i="1">
                <a:solidFill>
                  <a:schemeClr val="bg1"/>
                </a:solidFill>
                <a:latin typeface="Circular Std Book Italic" panose="020B0604020101020102" pitchFamily="34" charset="0"/>
                <a:cs typeface="Circular Std Book Italic" panose="020B0604020101020102" pitchFamily="34" charset="0"/>
              </a:rPr>
              <a:t> Territories in the World</a:t>
            </a:r>
          </a:p>
          <a:p>
            <a:pPr marL="342900" indent="-34290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rgbClr val="36B7B4"/>
                </a:solidFill>
                <a:latin typeface="Circular Std Book Italic" panose="020B0604020101020102" pitchFamily="34" charset="0"/>
                <a:cs typeface="Circular Std Book Italic" panose="020B0604020101020102" pitchFamily="34" charset="0"/>
              </a:rPr>
              <a:t>1527</a:t>
            </a:r>
            <a:r>
              <a:rPr lang="en-GB" sz="2000">
                <a:solidFill>
                  <a:schemeClr val="bg1"/>
                </a:solidFill>
                <a:latin typeface="Circular Std Book Italic" panose="020B0604020101020102" pitchFamily="34" charset="0"/>
                <a:cs typeface="Circular Std Book Italic" panose="020B0604020101020102" pitchFamily="34" charset="0"/>
              </a:rPr>
              <a:t>. Diogo Ribeiro (Portuguese), the </a:t>
            </a:r>
            <a:r>
              <a:rPr lang="en-GB" sz="2000" i="1" err="1">
                <a:solidFill>
                  <a:schemeClr val="bg1"/>
                </a:solidFill>
                <a:latin typeface="Circular Std Book Italic" panose="020B0604020101020102" pitchFamily="34" charset="0"/>
                <a:cs typeface="Circular Std Book Italic" panose="020B0604020101020102" pitchFamily="34" charset="0"/>
              </a:rPr>
              <a:t>Pádron</a:t>
            </a:r>
            <a:r>
              <a:rPr lang="en-GB" sz="2000" i="1">
                <a:solidFill>
                  <a:schemeClr val="bg1"/>
                </a:solidFill>
                <a:latin typeface="Circular Std Book Italic" panose="020B0604020101020102" pitchFamily="34" charset="0"/>
                <a:cs typeface="Circular Std Book Italic" panose="020B0604020101020102" pitchFamily="34" charset="0"/>
              </a:rPr>
              <a:t> Real</a:t>
            </a:r>
            <a:r>
              <a:rPr lang="en-GB" sz="2000">
                <a:solidFill>
                  <a:schemeClr val="bg1"/>
                </a:solidFill>
                <a:latin typeface="Circular Std Book Italic" panose="020B0604020101020102" pitchFamily="34" charset="0"/>
                <a:cs typeface="Circular Std Book Italic" panose="020B0604020101020102" pitchFamily="34" charset="0"/>
              </a:rPr>
              <a:t>.</a:t>
            </a:r>
          </a:p>
          <a:p>
            <a:pPr marL="342900" indent="-34290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rgbClr val="36B7B4"/>
                </a:solidFill>
                <a:latin typeface="Circular Std Book Italic" panose="020B0604020101020102" pitchFamily="34" charset="0"/>
                <a:cs typeface="Circular Std Book Italic" panose="020B0604020101020102" pitchFamily="34" charset="0"/>
              </a:rPr>
              <a:t>1569</a:t>
            </a:r>
            <a:r>
              <a:rPr lang="en-GB" sz="2000">
                <a:solidFill>
                  <a:schemeClr val="bg1"/>
                </a:solidFill>
                <a:latin typeface="Circular Std Book Italic" panose="020B0604020101020102" pitchFamily="34" charset="0"/>
                <a:cs typeface="Circular Std Book Italic" panose="020B0604020101020102" pitchFamily="34" charset="0"/>
              </a:rPr>
              <a:t>. Gerardus Mercator (Flemish). World Map. </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r>
              <a:rPr lang="en-GB" sz="2000">
                <a:solidFill>
                  <a:schemeClr val="bg1"/>
                </a:solidFill>
                <a:latin typeface="Circular Std Book Italic" panose="020B0604020101020102" pitchFamily="34" charset="0"/>
                <a:cs typeface="Circular Std Book Italic" panose="020B0604020101020102" pitchFamily="34" charset="0"/>
              </a:rPr>
              <a:t>In this course we are not interested in maps on their own. Rather we want to plot economic and social data on maps. This is known, historically, as </a:t>
            </a:r>
            <a:r>
              <a:rPr lang="en-GB" sz="2000">
                <a:solidFill>
                  <a:srgbClr val="36B7B4"/>
                </a:solidFill>
                <a:latin typeface="Circular Std Book Italic" panose="020B0604020101020102" pitchFamily="34" charset="0"/>
                <a:cs typeface="Circular Std Book Italic" panose="020B0604020101020102" pitchFamily="34" charset="0"/>
              </a:rPr>
              <a:t>social cartography</a:t>
            </a:r>
            <a:r>
              <a:rPr lang="en-GB" sz="2000">
                <a:solidFill>
                  <a:schemeClr val="bg1"/>
                </a:solidFill>
                <a:latin typeface="Circular Std Book Italic" panose="020B0604020101020102" pitchFamily="34" charset="0"/>
                <a:cs typeface="Circular Std Book Italic" panose="020B0604020101020102" pitchFamily="34" charset="0"/>
              </a:rPr>
              <a:t>. </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r>
              <a:rPr lang="en-GB" sz="2000">
                <a:solidFill>
                  <a:schemeClr val="bg1"/>
                </a:solidFill>
                <a:latin typeface="Circular Std Book Italic" panose="020B0604020101020102" pitchFamily="34" charset="0"/>
                <a:cs typeface="Circular Std Book Italic" panose="020B0604020101020102" pitchFamily="34" charset="0"/>
              </a:rPr>
              <a:t>The historical focus has been social concerns: illness, poverty, and deprivation. </a:t>
            </a: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6C4DF4DF-E6BE-EC0A-B546-F97C6BDC9247}"/>
              </a:ext>
            </a:extLst>
          </p:cNvPr>
          <p:cNvPicPr>
            <a:picLocks noChangeAspect="1"/>
          </p:cNvPicPr>
          <p:nvPr/>
        </p:nvPicPr>
        <p:blipFill>
          <a:blip r:embed="rId4"/>
          <a:stretch>
            <a:fillRect/>
          </a:stretch>
        </p:blipFill>
        <p:spPr>
          <a:xfrm>
            <a:off x="9021452" y="196490"/>
            <a:ext cx="2858923" cy="3938961"/>
          </a:xfrm>
          <a:prstGeom prst="rect">
            <a:avLst/>
          </a:prstGeom>
        </p:spPr>
      </p:pic>
    </p:spTree>
    <p:extLst>
      <p:ext uri="{BB962C8B-B14F-4D97-AF65-F5344CB8AC3E}">
        <p14:creationId xmlns:p14="http://schemas.microsoft.com/office/powerpoint/2010/main" val="41112123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7"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Valentine Seaman</a:t>
            </a:r>
            <a:r>
              <a:rPr lang="en-GB" sz="4800">
                <a:solidFill>
                  <a:srgbClr val="36B7B4"/>
                </a:solidFill>
                <a:latin typeface="Circular Std Book Italic" panose="020B0604020101020102" pitchFamily="34" charset="0"/>
                <a:cs typeface="Circular Std Book Italic" panose="020B0604020101020102" pitchFamily="34" charset="0"/>
              </a:rPr>
              <a:t>- Yellow Fever</a:t>
            </a:r>
          </a:p>
          <a:p>
            <a:pPr algn="l"/>
            <a:r>
              <a:rPr lang="en-GB" sz="1400" b="0" i="1">
                <a:solidFill>
                  <a:srgbClr val="36B7B4"/>
                </a:solidFill>
                <a:effectLst/>
                <a:latin typeface="Palatino"/>
              </a:rPr>
              <a:t>Dr Valentine Seaman (1796). An Inquiry into the Cause of the Prevalence of the Yellow Fever in New-York</a:t>
            </a:r>
            <a:endParaRPr lang="en-GB">
              <a:solidFill>
                <a:srgbClr val="36B7B4"/>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1028" name="Picture 4">
            <a:extLst>
              <a:ext uri="{FF2B5EF4-FFF2-40B4-BE49-F238E27FC236}">
                <a16:creationId xmlns:a16="http://schemas.microsoft.com/office/drawing/2014/main" id="{C8150C36-A264-C70B-E831-56934A0D82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0375" y="1616363"/>
            <a:ext cx="3032099" cy="47603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2170D0-95A2-BCFB-9688-7B0EF12C7B7C}"/>
              </a:ext>
            </a:extLst>
          </p:cNvPr>
          <p:cNvSpPr txBox="1"/>
          <p:nvPr/>
        </p:nvSpPr>
        <p:spPr>
          <a:xfrm>
            <a:off x="4009453" y="2080292"/>
            <a:ext cx="7787709" cy="3693319"/>
          </a:xfrm>
          <a:prstGeom prst="rect">
            <a:avLst/>
          </a:prstGeom>
          <a:noFill/>
        </p:spPr>
        <p:txBody>
          <a:bodyPr wrap="none" rtlCol="0">
            <a:spAutoFit/>
          </a:bodyPr>
          <a:lstStyle/>
          <a:p>
            <a:r>
              <a:rPr lang="en-GB">
                <a:solidFill>
                  <a:schemeClr val="bg1"/>
                </a:solidFill>
                <a:latin typeface="Roboto" panose="02000000000000000000" pitchFamily="2" charset="0"/>
              </a:rPr>
              <a:t>The first example of plotting illness on a map.</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1795 yellow fever epidemic.</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Cause of the spread was unknown – was it ships from tropics?</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[It is spread by mosquitos]</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Seaman mapped ships and waste sites, along with cases of the disease.</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Cutting edge study (but did not correctly identify mosquitos as the carrier).</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p:txBody>
      </p:sp>
    </p:spTree>
    <p:extLst>
      <p:ext uri="{BB962C8B-B14F-4D97-AF65-F5344CB8AC3E}">
        <p14:creationId xmlns:p14="http://schemas.microsoft.com/office/powerpoint/2010/main" val="1727952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7"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Global Health </a:t>
            </a:r>
            <a:r>
              <a:rPr lang="en-GB" sz="4800">
                <a:solidFill>
                  <a:srgbClr val="36B7B4"/>
                </a:solidFill>
                <a:latin typeface="Circular Std Book Italic" panose="020B0604020101020102" pitchFamily="34" charset="0"/>
                <a:cs typeface="Circular Std Book Italic" panose="020B0604020101020102" pitchFamily="34" charset="0"/>
              </a:rPr>
              <a:t>- Cholera</a:t>
            </a:r>
          </a:p>
          <a:p>
            <a:pPr algn="l"/>
            <a:r>
              <a:rPr lang="en-GB" sz="1400" b="0" i="1">
                <a:solidFill>
                  <a:srgbClr val="36B7B4"/>
                </a:solidFill>
                <a:effectLst/>
                <a:latin typeface="Palatino"/>
              </a:rPr>
              <a:t>The Lancet (1831). </a:t>
            </a:r>
            <a:endParaRPr lang="en-GB">
              <a:solidFill>
                <a:srgbClr val="36B7B4"/>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F8B5F891-6915-8AE0-FF00-5B13D29B2BE7}"/>
              </a:ext>
            </a:extLst>
          </p:cNvPr>
          <p:cNvPicPr>
            <a:picLocks noChangeAspect="1"/>
          </p:cNvPicPr>
          <p:nvPr/>
        </p:nvPicPr>
        <p:blipFill>
          <a:blip r:embed="rId3"/>
          <a:stretch>
            <a:fillRect/>
          </a:stretch>
        </p:blipFill>
        <p:spPr>
          <a:xfrm>
            <a:off x="612114" y="1616363"/>
            <a:ext cx="5483886" cy="4728672"/>
          </a:xfrm>
          <a:prstGeom prst="rect">
            <a:avLst/>
          </a:prstGeom>
        </p:spPr>
      </p:pic>
      <p:sp>
        <p:nvSpPr>
          <p:cNvPr id="2" name="TextBox 1">
            <a:extLst>
              <a:ext uri="{FF2B5EF4-FFF2-40B4-BE49-F238E27FC236}">
                <a16:creationId xmlns:a16="http://schemas.microsoft.com/office/drawing/2014/main" id="{85093228-B2F9-C722-B670-89DA5C5C0B84}"/>
              </a:ext>
            </a:extLst>
          </p:cNvPr>
          <p:cNvSpPr txBox="1"/>
          <p:nvPr/>
        </p:nvSpPr>
        <p:spPr>
          <a:xfrm>
            <a:off x="6345246" y="1895626"/>
            <a:ext cx="5016853" cy="1477328"/>
          </a:xfrm>
          <a:prstGeom prst="rect">
            <a:avLst/>
          </a:prstGeom>
          <a:noFill/>
        </p:spPr>
        <p:txBody>
          <a:bodyPr wrap="square" rtlCol="0">
            <a:spAutoFit/>
          </a:bodyPr>
          <a:lstStyle/>
          <a:p>
            <a:r>
              <a:rPr lang="en-GB">
                <a:solidFill>
                  <a:schemeClr val="bg1"/>
                </a:solidFill>
                <a:latin typeface="Roboto" panose="02000000000000000000" pitchFamily="2" charset="0"/>
              </a:rPr>
              <a:t>Maps were used in the first example of global health analytics.</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This one plots towns and cities known to have cholera outbreaks. </a:t>
            </a:r>
          </a:p>
        </p:txBody>
      </p:sp>
    </p:spTree>
    <p:extLst>
      <p:ext uri="{BB962C8B-B14F-4D97-AF65-F5344CB8AC3E}">
        <p14:creationId xmlns:p14="http://schemas.microsoft.com/office/powerpoint/2010/main" val="355418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7" y="404664"/>
            <a:ext cx="11181959" cy="1144736"/>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err="1">
                <a:solidFill>
                  <a:schemeClr val="bg1"/>
                </a:solidFill>
                <a:latin typeface="Circular Std Book Italic" panose="020B0604020101020102" pitchFamily="34" charset="0"/>
                <a:cs typeface="Circular Std Book Italic" panose="020B0604020101020102" pitchFamily="34" charset="0"/>
              </a:rPr>
              <a:t>Amariah</a:t>
            </a:r>
            <a:r>
              <a:rPr lang="en-GB" sz="4800">
                <a:solidFill>
                  <a:schemeClr val="bg1"/>
                </a:solidFill>
                <a:latin typeface="Circular Std Book Italic" panose="020B0604020101020102" pitchFamily="34" charset="0"/>
                <a:cs typeface="Circular Std Book Italic" panose="020B0604020101020102" pitchFamily="34" charset="0"/>
              </a:rPr>
              <a:t> Brigham </a:t>
            </a:r>
            <a:r>
              <a:rPr lang="en-GB" sz="4800">
                <a:solidFill>
                  <a:srgbClr val="36B7B4"/>
                </a:solidFill>
                <a:latin typeface="Circular Std Book Italic" panose="020B0604020101020102" pitchFamily="34" charset="0"/>
                <a:cs typeface="Circular Std Book Italic" panose="020B0604020101020102" pitchFamily="34" charset="0"/>
              </a:rPr>
              <a:t>- Cholera</a:t>
            </a:r>
          </a:p>
          <a:p>
            <a:pPr algn="l"/>
            <a:r>
              <a:rPr lang="en-GB" sz="1400" b="0" i="1" err="1">
                <a:solidFill>
                  <a:srgbClr val="36B7B4"/>
                </a:solidFill>
                <a:effectLst/>
                <a:latin typeface="Palatino"/>
              </a:rPr>
              <a:t>Amariah</a:t>
            </a:r>
            <a:r>
              <a:rPr lang="en-GB" sz="1400" b="0" i="1">
                <a:solidFill>
                  <a:srgbClr val="36B7B4"/>
                </a:solidFill>
                <a:effectLst/>
                <a:latin typeface="Palatino"/>
              </a:rPr>
              <a:t> Brigham (1831). A Treatise on Epidemic Cholera</a:t>
            </a:r>
            <a:endParaRPr lang="en-GB">
              <a:solidFill>
                <a:srgbClr val="36B7B4"/>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BFCE58A4-D6CF-A9C1-FFED-A7C51DFD0FEB}"/>
              </a:ext>
            </a:extLst>
          </p:cNvPr>
          <p:cNvPicPr>
            <a:picLocks noChangeAspect="1"/>
          </p:cNvPicPr>
          <p:nvPr/>
        </p:nvPicPr>
        <p:blipFill>
          <a:blip r:embed="rId4"/>
          <a:stretch>
            <a:fillRect/>
          </a:stretch>
        </p:blipFill>
        <p:spPr>
          <a:xfrm>
            <a:off x="550584" y="1662112"/>
            <a:ext cx="5962650" cy="3533775"/>
          </a:xfrm>
          <a:prstGeom prst="rect">
            <a:avLst/>
          </a:prstGeom>
        </p:spPr>
      </p:pic>
      <p:sp>
        <p:nvSpPr>
          <p:cNvPr id="7" name="TextBox 6">
            <a:extLst>
              <a:ext uri="{FF2B5EF4-FFF2-40B4-BE49-F238E27FC236}">
                <a16:creationId xmlns:a16="http://schemas.microsoft.com/office/drawing/2014/main" id="{E3903CB3-F915-50ED-3558-9281E902039C}"/>
              </a:ext>
            </a:extLst>
          </p:cNvPr>
          <p:cNvSpPr txBox="1"/>
          <p:nvPr/>
        </p:nvSpPr>
        <p:spPr>
          <a:xfrm>
            <a:off x="6735777" y="1662112"/>
            <a:ext cx="4354717" cy="4250587"/>
          </a:xfrm>
          <a:prstGeom prst="rect">
            <a:avLst/>
          </a:prstGeom>
          <a:noFill/>
        </p:spPr>
        <p:txBody>
          <a:bodyPr wrap="square" rtlCol="0">
            <a:spAutoFit/>
          </a:bodyPr>
          <a:lstStyle/>
          <a:p>
            <a:pPr>
              <a:lnSpc>
                <a:spcPct val="107000"/>
              </a:lnSpc>
              <a:spcAft>
                <a:spcPts val="800"/>
              </a:spcAft>
            </a:pP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Theme emerging: early </a:t>
            </a:r>
            <a:r>
              <a:rPr lang="en-GB">
                <a:solidFill>
                  <a:schemeClr val="bg1"/>
                </a:solidFill>
                <a:latin typeface="Circular Std Book Italic" panose="020B0604020101020102" pitchFamily="34" charset="0"/>
                <a:ea typeface="Roboto" panose="02000000000000000000" pitchFamily="2" charset="0"/>
                <a:cs typeface="Circular Std Book Italic" panose="020B0604020101020102" pitchFamily="34" charset="0"/>
              </a:rPr>
              <a:t>m</a:t>
            </a: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ap makers are trying to establish </a:t>
            </a:r>
            <a:r>
              <a:rPr lang="en-GB" sz="1800" u="sng">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causalit</a:t>
            </a: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y</a:t>
            </a:r>
          </a:p>
          <a:p>
            <a:pPr>
              <a:lnSpc>
                <a:spcPct val="107000"/>
              </a:lnSpc>
              <a:spcAft>
                <a:spcPts val="800"/>
              </a:spcAft>
            </a:pPr>
            <a:endPar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endParaRPr>
          </a:p>
          <a:p>
            <a:pPr>
              <a:lnSpc>
                <a:spcPct val="107000"/>
              </a:lnSpc>
              <a:spcAft>
                <a:spcPts val="800"/>
              </a:spcAft>
            </a:pPr>
            <a:r>
              <a:rPr lang="en-GB">
                <a:solidFill>
                  <a:schemeClr val="bg1"/>
                </a:solidFill>
                <a:latin typeface="Circular Std Book Italic" panose="020B0604020101020102" pitchFamily="34" charset="0"/>
                <a:ea typeface="Roboto" panose="02000000000000000000" pitchFamily="2" charset="0"/>
                <a:cs typeface="Circular Std Book Italic" panose="020B0604020101020102" pitchFamily="34" charset="0"/>
              </a:rPr>
              <a:t>The hypothesis: a </a:t>
            </a: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link between human travel and disease.</a:t>
            </a:r>
          </a:p>
          <a:p>
            <a:pPr>
              <a:lnSpc>
                <a:spcPct val="107000"/>
              </a:lnSpc>
              <a:spcAft>
                <a:spcPts val="800"/>
              </a:spcAft>
            </a:pPr>
            <a:endPar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endParaRPr>
          </a:p>
          <a:p>
            <a:pPr>
              <a:lnSpc>
                <a:spcPct val="107000"/>
              </a:lnSpc>
              <a:spcAft>
                <a:spcPts val="800"/>
              </a:spcAft>
            </a:pP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The finding: </a:t>
            </a:r>
            <a:r>
              <a:rPr lang="en-GB">
                <a:solidFill>
                  <a:schemeClr val="bg1"/>
                </a:solidFill>
                <a:latin typeface="Circular Std Book Italic" panose="020B0604020101020102" pitchFamily="34" charset="0"/>
                <a:ea typeface="Roboto" panose="02000000000000000000" pitchFamily="2" charset="0"/>
                <a:cs typeface="Circular Std Book Italic" panose="020B0604020101020102" pitchFamily="34" charset="0"/>
              </a:rPr>
              <a:t>t</a:t>
            </a: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rade and illness followed the same routes across continents.</a:t>
            </a:r>
          </a:p>
          <a:p>
            <a:pPr>
              <a:lnSpc>
                <a:spcPct val="107000"/>
              </a:lnSpc>
              <a:spcAft>
                <a:spcPts val="800"/>
              </a:spcAft>
            </a:pPr>
            <a:endParaRPr lang="en-GB">
              <a:solidFill>
                <a:schemeClr val="bg1"/>
              </a:solidFill>
              <a:latin typeface="Circular Std Book Italic" panose="020B0604020101020102" pitchFamily="34" charset="0"/>
              <a:ea typeface="Roboto" panose="02000000000000000000" pitchFamily="2" charset="0"/>
              <a:cs typeface="Circular Std Book Italic" panose="020B0604020101020102" pitchFamily="34" charset="0"/>
            </a:endParaRPr>
          </a:p>
          <a:p>
            <a:pPr>
              <a:lnSpc>
                <a:spcPct val="107000"/>
              </a:lnSpc>
              <a:spcAft>
                <a:spcPts val="800"/>
              </a:spcAft>
            </a:pPr>
            <a:r>
              <a:rPr lang="en-GB" sz="1800">
                <a:solidFill>
                  <a:schemeClr val="bg1"/>
                </a:solidFill>
                <a:effectLst/>
                <a:latin typeface="Circular Std Book Italic" panose="020B0604020101020102" pitchFamily="34" charset="0"/>
                <a:ea typeface="Roboto" panose="02000000000000000000" pitchFamily="2" charset="0"/>
                <a:cs typeface="Circular Std Book Italic" panose="020B0604020101020102" pitchFamily="34" charset="0"/>
              </a:rPr>
              <a:t>[Cholera is a bacterial infection, and transmitted through food or water contaminated with human waste]</a:t>
            </a:r>
            <a:endParaRPr lang="en-GB" sz="1800">
              <a:solidFill>
                <a:schemeClr val="bg1"/>
              </a:solidFill>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29389417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7"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John Snow</a:t>
            </a:r>
            <a:r>
              <a:rPr lang="en-GB" sz="4800">
                <a:solidFill>
                  <a:srgbClr val="36B7B4"/>
                </a:solidFill>
                <a:latin typeface="Circular Std Book Italic" panose="020B0604020101020102" pitchFamily="34" charset="0"/>
                <a:cs typeface="Circular Std Book Italic" panose="020B0604020101020102" pitchFamily="34" charset="0"/>
              </a:rPr>
              <a:t> - Cholera</a:t>
            </a:r>
          </a:p>
          <a:p>
            <a:pPr algn="l"/>
            <a:r>
              <a:rPr lang="en-GB" sz="1600" i="1" err="1">
                <a:solidFill>
                  <a:srgbClr val="36B7B4"/>
                </a:solidFill>
                <a:latin typeface="Circular Std Book Italic" panose="020B0604020101020102" pitchFamily="34" charset="0"/>
                <a:cs typeface="Circular Std Book Italic" panose="020B0604020101020102" pitchFamily="34" charset="0"/>
              </a:rPr>
              <a:t>Dr.</a:t>
            </a:r>
            <a:r>
              <a:rPr lang="en-GB" sz="1600" i="1">
                <a:solidFill>
                  <a:srgbClr val="36B7B4"/>
                </a:solidFill>
                <a:latin typeface="Circular Std Book Italic" panose="020B0604020101020102" pitchFamily="34" charset="0"/>
                <a:cs typeface="Circular Std Book Italic" panose="020B0604020101020102" pitchFamily="34" charset="0"/>
              </a:rPr>
              <a:t> John Snow, father of epidemiology, 1854.</a:t>
            </a:r>
            <a:endParaRPr lang="en-GB" sz="1400" i="1">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4" name="TextBox 3">
            <a:extLst>
              <a:ext uri="{FF2B5EF4-FFF2-40B4-BE49-F238E27FC236}">
                <a16:creationId xmlns:a16="http://schemas.microsoft.com/office/drawing/2014/main" id="{37273FA6-CF76-31EB-4BAB-2F102581E58A}"/>
              </a:ext>
            </a:extLst>
          </p:cNvPr>
          <p:cNvSpPr txBox="1"/>
          <p:nvPr/>
        </p:nvSpPr>
        <p:spPr>
          <a:xfrm>
            <a:off x="474234" y="6084004"/>
            <a:ext cx="10806384" cy="646331"/>
          </a:xfrm>
          <a:prstGeom prst="rect">
            <a:avLst/>
          </a:prstGeom>
          <a:noFill/>
        </p:spPr>
        <p:txBody>
          <a:bodyPr wrap="square">
            <a:spAutoFit/>
          </a:bodyPr>
          <a:lstStyle/>
          <a:p>
            <a:r>
              <a:rPr lang="en-GB">
                <a:solidFill>
                  <a:srgbClr val="36B7B4"/>
                </a:solidFill>
                <a:latin typeface="Roboto" panose="02000000000000000000" pitchFamily="2" charset="0"/>
                <a:hlinkClick r:id="rId3">
                  <a:extLst>
                    <a:ext uri="{A12FA001-AC4F-418D-AE19-62706E023703}">
                      <ahyp:hlinkClr xmlns:ahyp="http://schemas.microsoft.com/office/drawing/2018/hyperlinkcolor" val="tx"/>
                    </a:ext>
                  </a:extLst>
                </a:hlinkClick>
              </a:rPr>
              <a:t>https://www.theguardian.com/news/datablog/interactive/2013/mar/15/cholera-map-john-snow-recreated</a:t>
            </a:r>
            <a:r>
              <a:rPr lang="en-GB">
                <a:solidFill>
                  <a:srgbClr val="36B7B4"/>
                </a:solidFill>
                <a:latin typeface="Roboto" panose="02000000000000000000" pitchFamily="2" charset="0"/>
              </a:rPr>
              <a:t> </a:t>
            </a:r>
          </a:p>
        </p:txBody>
      </p:sp>
      <p:pic>
        <p:nvPicPr>
          <p:cNvPr id="7" name="Picture 6">
            <a:extLst>
              <a:ext uri="{FF2B5EF4-FFF2-40B4-BE49-F238E27FC236}">
                <a16:creationId xmlns:a16="http://schemas.microsoft.com/office/drawing/2014/main" id="{50E06628-0D4E-A6F3-DBF9-09951C83F74E}"/>
              </a:ext>
            </a:extLst>
          </p:cNvPr>
          <p:cNvPicPr>
            <a:picLocks noChangeAspect="1"/>
          </p:cNvPicPr>
          <p:nvPr/>
        </p:nvPicPr>
        <p:blipFill>
          <a:blip r:embed="rId4"/>
          <a:stretch>
            <a:fillRect/>
          </a:stretch>
        </p:blipFill>
        <p:spPr>
          <a:xfrm>
            <a:off x="579422" y="1731536"/>
            <a:ext cx="5650126" cy="4227079"/>
          </a:xfrm>
          <a:prstGeom prst="rect">
            <a:avLst/>
          </a:prstGeom>
        </p:spPr>
      </p:pic>
      <p:pic>
        <p:nvPicPr>
          <p:cNvPr id="9" name="Picture 8">
            <a:extLst>
              <a:ext uri="{FF2B5EF4-FFF2-40B4-BE49-F238E27FC236}">
                <a16:creationId xmlns:a16="http://schemas.microsoft.com/office/drawing/2014/main" id="{05E52EB8-E175-4F7C-E7D9-1541B39F6B8B}"/>
              </a:ext>
            </a:extLst>
          </p:cNvPr>
          <p:cNvPicPr>
            <a:picLocks noChangeAspect="1"/>
          </p:cNvPicPr>
          <p:nvPr/>
        </p:nvPicPr>
        <p:blipFill>
          <a:blip r:embed="rId5"/>
          <a:stretch>
            <a:fillRect/>
          </a:stretch>
        </p:blipFill>
        <p:spPr>
          <a:xfrm>
            <a:off x="6867372" y="1772531"/>
            <a:ext cx="3276131" cy="4227079"/>
          </a:xfrm>
          <a:prstGeom prst="rect">
            <a:avLst/>
          </a:prstGeom>
        </p:spPr>
      </p:pic>
    </p:spTree>
    <p:extLst>
      <p:ext uri="{BB962C8B-B14F-4D97-AF65-F5344CB8AC3E}">
        <p14:creationId xmlns:p14="http://schemas.microsoft.com/office/powerpoint/2010/main" val="228935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7"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Parent du Châtelet </a:t>
            </a:r>
            <a:r>
              <a:rPr lang="en-GB" sz="4800">
                <a:solidFill>
                  <a:srgbClr val="36B7B4"/>
                </a:solidFill>
                <a:latin typeface="Circular Std Book Italic" panose="020B0604020101020102" pitchFamily="34" charset="0"/>
                <a:cs typeface="Circular Std Book Italic" panose="020B0604020101020102" pitchFamily="34" charset="0"/>
              </a:rPr>
              <a:t>- Prostitution</a:t>
            </a:r>
          </a:p>
          <a:p>
            <a:pPr algn="l"/>
            <a:r>
              <a:rPr lang="fr-FR" sz="1600" i="1">
                <a:solidFill>
                  <a:srgbClr val="36B7B4"/>
                </a:solidFill>
                <a:latin typeface="Circular Std Book Italic" panose="020B0604020101020102" pitchFamily="34" charset="0"/>
                <a:cs typeface="Circular Std Book Italic" panose="020B0604020101020102" pitchFamily="34" charset="0"/>
              </a:rPr>
              <a:t>Distribution des </a:t>
            </a:r>
            <a:r>
              <a:rPr lang="fr-FR" sz="1600" i="1" err="1">
                <a:solidFill>
                  <a:srgbClr val="36B7B4"/>
                </a:solidFill>
                <a:latin typeface="Circular Std Book Italic" panose="020B0604020101020102" pitchFamily="34" charset="0"/>
                <a:cs typeface="Circular Std Book Italic" panose="020B0604020101020102" pitchFamily="34" charset="0"/>
              </a:rPr>
              <a:t>Prostituees</a:t>
            </a:r>
            <a:r>
              <a:rPr lang="fr-FR" sz="1600" i="1">
                <a:solidFill>
                  <a:srgbClr val="36B7B4"/>
                </a:solidFill>
                <a:latin typeface="Circular Std Book Italic" panose="020B0604020101020102" pitchFamily="34" charset="0"/>
                <a:cs typeface="Circular Std Book Italic" panose="020B0604020101020102" pitchFamily="34" charset="0"/>
              </a:rPr>
              <a:t> dans chacun des 48 quartiers de la Ville de Paris</a:t>
            </a:r>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8BD73C5F-CB72-BEE9-E47A-771CC0914885}"/>
              </a:ext>
            </a:extLst>
          </p:cNvPr>
          <p:cNvPicPr>
            <a:picLocks noChangeAspect="1"/>
          </p:cNvPicPr>
          <p:nvPr/>
        </p:nvPicPr>
        <p:blipFill>
          <a:blip r:embed="rId3"/>
          <a:stretch>
            <a:fillRect/>
          </a:stretch>
        </p:blipFill>
        <p:spPr>
          <a:xfrm>
            <a:off x="568365" y="1696329"/>
            <a:ext cx="6068105" cy="4591945"/>
          </a:xfrm>
          <a:prstGeom prst="rect">
            <a:avLst/>
          </a:prstGeom>
        </p:spPr>
      </p:pic>
      <p:sp>
        <p:nvSpPr>
          <p:cNvPr id="10" name="TextBox 9">
            <a:extLst>
              <a:ext uri="{FF2B5EF4-FFF2-40B4-BE49-F238E27FC236}">
                <a16:creationId xmlns:a16="http://schemas.microsoft.com/office/drawing/2014/main" id="{B4075E84-E446-D19D-16D3-A8E05CC24133}"/>
              </a:ext>
            </a:extLst>
          </p:cNvPr>
          <p:cNvSpPr txBox="1"/>
          <p:nvPr/>
        </p:nvSpPr>
        <p:spPr>
          <a:xfrm>
            <a:off x="483287" y="6314836"/>
            <a:ext cx="6094428" cy="276999"/>
          </a:xfrm>
          <a:prstGeom prst="rect">
            <a:avLst/>
          </a:prstGeom>
          <a:noFill/>
        </p:spPr>
        <p:txBody>
          <a:bodyPr wrap="square">
            <a:spAutoFit/>
          </a:bodyPr>
          <a:lstStyle/>
          <a:p>
            <a:r>
              <a:rPr lang="en-GB" sz="1200">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https://digital.library.cornell.edu/catalog/ss:3293767</a:t>
            </a:r>
            <a:r>
              <a:rPr lang="en-GB" sz="1200">
                <a:solidFill>
                  <a:srgbClr val="36B7B4"/>
                </a:solidFill>
                <a:latin typeface="Roboto" panose="02000000000000000000" pitchFamily="2" charset="0"/>
              </a:rPr>
              <a:t> </a:t>
            </a:r>
          </a:p>
        </p:txBody>
      </p:sp>
    </p:spTree>
    <p:extLst>
      <p:ext uri="{BB962C8B-B14F-4D97-AF65-F5344CB8AC3E}">
        <p14:creationId xmlns:p14="http://schemas.microsoft.com/office/powerpoint/2010/main" val="297647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5192461" y="166253"/>
            <a:ext cx="667568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3200">
                <a:solidFill>
                  <a:schemeClr val="bg1"/>
                </a:solidFill>
                <a:latin typeface="Circular Std Book Italic" panose="020B0604020101020102" pitchFamily="34" charset="0"/>
                <a:cs typeface="Circular Std Book Italic" panose="020B0604020101020102" pitchFamily="34" charset="0"/>
              </a:rPr>
              <a:t>Pierre Charles </a:t>
            </a:r>
            <a:r>
              <a:rPr lang="en-GB" sz="3200" err="1">
                <a:solidFill>
                  <a:schemeClr val="bg1"/>
                </a:solidFill>
                <a:latin typeface="Circular Std Book Italic" panose="020B0604020101020102" pitchFamily="34" charset="0"/>
                <a:cs typeface="Circular Std Book Italic" panose="020B0604020101020102" pitchFamily="34" charset="0"/>
              </a:rPr>
              <a:t>Dupin</a:t>
            </a:r>
            <a:endParaRPr lang="en-GB" sz="3200">
              <a:solidFill>
                <a:schemeClr val="bg1"/>
              </a:solidFill>
              <a:latin typeface="Circular Std Book Italic" panose="020B0604020101020102" pitchFamily="34" charset="0"/>
              <a:cs typeface="Circular Std Book Italic" panose="020B0604020101020102" pitchFamily="34" charset="0"/>
            </a:endParaRPr>
          </a:p>
          <a:p>
            <a:pPr algn="l"/>
            <a:r>
              <a:rPr lang="en-GB" sz="1400" i="1">
                <a:solidFill>
                  <a:srgbClr val="36B7B4"/>
                </a:solidFill>
                <a:latin typeface="Times New Roman" panose="02020603050405020304" pitchFamily="18" charset="0"/>
                <a:cs typeface="Times New Roman" panose="02020603050405020304" pitchFamily="18" charset="0"/>
              </a:rPr>
              <a:t>The emergence of tinted maps (1827)</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r>
              <a:rPr lang="en-GB" sz="2000">
                <a:solidFill>
                  <a:schemeClr val="bg1"/>
                </a:solidFill>
                <a:latin typeface="Circular Std Book Italic" panose="020B0604020101020102" pitchFamily="34" charset="0"/>
                <a:cs typeface="Circular Std Book Italic" panose="020B0604020101020102" pitchFamily="34" charset="0"/>
              </a:rPr>
              <a:t>Choropleth map:</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chemeClr val="bg1"/>
                </a:solidFill>
                <a:latin typeface="Circular Std Book Italic" panose="020B0604020101020102" pitchFamily="34" charset="0"/>
                <a:cs typeface="Circular Std Book Italic" panose="020B0604020101020102" pitchFamily="34" charset="0"/>
              </a:rPr>
              <a:t>A term from 1938 (geographer John Kirtland Wright)</a:t>
            </a:r>
          </a:p>
          <a:p>
            <a:pPr marL="342900" indent="-342900" algn="l">
              <a:buFont typeface="Arial" panose="020B0604020202020204" pitchFamily="34" charset="0"/>
              <a:buChar char="•"/>
            </a:pPr>
            <a:r>
              <a:rPr lang="en-GB" sz="2000">
                <a:solidFill>
                  <a:schemeClr val="bg1"/>
                </a:solidFill>
                <a:latin typeface="Circular Std Book Italic" panose="020B0604020101020102" pitchFamily="34" charset="0"/>
                <a:cs typeface="Circular Std Book Italic" panose="020B0604020101020102" pitchFamily="34" charset="0"/>
              </a:rPr>
              <a:t>From Greek: </a:t>
            </a:r>
            <a:r>
              <a:rPr lang="en-GB" sz="2000" i="1" err="1">
                <a:solidFill>
                  <a:schemeClr val="bg1"/>
                </a:solidFill>
                <a:latin typeface="Circular Std Book Italic" panose="020B0604020101020102" pitchFamily="34" charset="0"/>
                <a:cs typeface="Circular Std Book Italic" panose="020B0604020101020102" pitchFamily="34" charset="0"/>
              </a:rPr>
              <a:t>choros</a:t>
            </a:r>
            <a:r>
              <a:rPr lang="en-GB" sz="2000">
                <a:solidFill>
                  <a:schemeClr val="bg1"/>
                </a:solidFill>
                <a:latin typeface="Circular Std Book Italic" panose="020B0604020101020102" pitchFamily="34" charset="0"/>
                <a:cs typeface="Circular Std Book Italic" panose="020B0604020101020102" pitchFamily="34" charset="0"/>
              </a:rPr>
              <a:t> 'area/region', </a:t>
            </a:r>
            <a:r>
              <a:rPr lang="en-GB" sz="2000" i="1" err="1">
                <a:solidFill>
                  <a:schemeClr val="bg1"/>
                </a:solidFill>
                <a:latin typeface="Circular Std Book Italic" panose="020B0604020101020102" pitchFamily="34" charset="0"/>
                <a:cs typeface="Circular Std Book Italic" panose="020B0604020101020102" pitchFamily="34" charset="0"/>
              </a:rPr>
              <a:t>plethos</a:t>
            </a:r>
            <a:r>
              <a:rPr lang="en-GB" sz="2000">
                <a:solidFill>
                  <a:schemeClr val="bg1"/>
                </a:solidFill>
                <a:latin typeface="Circular Std Book Italic" panose="020B0604020101020102" pitchFamily="34" charset="0"/>
                <a:cs typeface="Circular Std Book Italic" panose="020B0604020101020102" pitchFamily="34" charset="0"/>
              </a:rPr>
              <a:t> 'multitude’.</a:t>
            </a:r>
            <a:endParaRPr lang="en-GB" sz="2000" b="0" i="0">
              <a:solidFill>
                <a:schemeClr val="bg1"/>
              </a:solidFill>
              <a:effectLst/>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chemeClr val="bg1"/>
                </a:solidFill>
                <a:latin typeface="Circular Std Book Italic" panose="020B0604020101020102" pitchFamily="34" charset="0"/>
                <a:cs typeface="Circular Std Book Italic" panose="020B0604020101020102" pitchFamily="34" charset="0"/>
              </a:rPr>
              <a:t>Earliest versions had simpler name: </a:t>
            </a:r>
            <a:r>
              <a:rPr lang="en-GB" sz="2000" err="1">
                <a:solidFill>
                  <a:schemeClr val="bg1"/>
                </a:solidFill>
                <a:effectLst/>
                <a:latin typeface="Roboto" panose="02000000000000000000" pitchFamily="2" charset="0"/>
              </a:rPr>
              <a:t>cartes</a:t>
            </a:r>
            <a:r>
              <a:rPr lang="en-GB" sz="2000">
                <a:solidFill>
                  <a:schemeClr val="bg1"/>
                </a:solidFill>
                <a:effectLst/>
                <a:latin typeface="Roboto" panose="02000000000000000000" pitchFamily="2" charset="0"/>
              </a:rPr>
              <a:t> </a:t>
            </a:r>
            <a:r>
              <a:rPr lang="en-GB" sz="2000" err="1">
                <a:solidFill>
                  <a:schemeClr val="bg1"/>
                </a:solidFill>
                <a:effectLst/>
                <a:latin typeface="Roboto" panose="02000000000000000000" pitchFamily="2" charset="0"/>
              </a:rPr>
              <a:t>teintées</a:t>
            </a:r>
            <a:r>
              <a:rPr lang="en-GB" sz="2000">
                <a:solidFill>
                  <a:schemeClr val="bg1"/>
                </a:solidFill>
                <a:effectLst/>
                <a:latin typeface="Roboto" panose="02000000000000000000" pitchFamily="2" charset="0"/>
              </a:rPr>
              <a:t>.</a:t>
            </a:r>
          </a:p>
          <a:p>
            <a:pPr marL="342900" indent="-342900" algn="l">
              <a:buFont typeface="Arial" panose="020B0604020202020204" pitchFamily="34" charset="0"/>
              <a:buChar char="•"/>
            </a:pPr>
            <a:endParaRPr lang="en-GB" sz="2000">
              <a:solidFill>
                <a:schemeClr val="bg1"/>
              </a:solidFill>
              <a:latin typeface="Roboto" panose="02000000000000000000" pitchFamily="2" charset="0"/>
            </a:endParaRPr>
          </a:p>
          <a:p>
            <a:pPr algn="l"/>
            <a:r>
              <a:rPr lang="en-GB" sz="1800" b="0" i="1">
                <a:solidFill>
                  <a:srgbClr val="36B7B4"/>
                </a:solidFill>
                <a:effectLst/>
                <a:latin typeface="latin_ext"/>
              </a:rPr>
              <a:t>To make visible the main difference, I had the idea to give to the various </a:t>
            </a:r>
            <a:r>
              <a:rPr lang="en-GB" sz="1800" b="0" i="1" err="1">
                <a:solidFill>
                  <a:srgbClr val="36B7B4"/>
                </a:solidFill>
                <a:effectLst/>
                <a:latin typeface="latin_ext"/>
              </a:rPr>
              <a:t>départements</a:t>
            </a:r>
            <a:r>
              <a:rPr lang="en-GB" sz="1800" b="0" i="1">
                <a:solidFill>
                  <a:srgbClr val="36B7B4"/>
                </a:solidFill>
                <a:effectLst/>
                <a:latin typeface="latin_ext"/>
              </a:rPr>
              <a:t> shades all the more dark since they sent less pupils to schools. </a:t>
            </a:r>
            <a:r>
              <a:rPr lang="en-GB" sz="1800" b="0" err="1">
                <a:solidFill>
                  <a:srgbClr val="36B7B4"/>
                </a:solidFill>
                <a:effectLst/>
                <a:latin typeface="latin_ext"/>
              </a:rPr>
              <a:t>Dupin</a:t>
            </a:r>
            <a:r>
              <a:rPr lang="en-GB" sz="1800" b="0">
                <a:solidFill>
                  <a:srgbClr val="36B7B4"/>
                </a:solidFill>
                <a:effectLst/>
                <a:latin typeface="latin_ext"/>
              </a:rPr>
              <a:t> (1827)</a:t>
            </a:r>
            <a:endParaRPr lang="en-GB">
              <a:solidFill>
                <a:srgbClr val="36B7B4"/>
              </a:solidFill>
              <a:effectLst/>
              <a:latin typeface="Roboto" panose="02000000000000000000" pitchFamily="2" charset="0"/>
            </a:endParaRPr>
          </a:p>
          <a:p>
            <a:pPr marL="342900" indent="-342900" algn="l">
              <a:buFont typeface="Arial" panose="020B0604020202020204" pitchFamily="34" charset="0"/>
              <a:buChar char="•"/>
            </a:pPr>
            <a:endParaRPr lang="en-GB" sz="2000">
              <a:solidFill>
                <a:schemeClr val="bg1"/>
              </a:solidFill>
              <a:latin typeface="Roboto" panose="02000000000000000000" pitchFamily="2" charset="0"/>
            </a:endParaRPr>
          </a:p>
          <a:p>
            <a:pPr algn="l"/>
            <a:endParaRPr lang="en-GB" sz="2000">
              <a:solidFill>
                <a:schemeClr val="bg1"/>
              </a:solidFill>
              <a:effectLst/>
              <a:latin typeface="Roboto" panose="02000000000000000000" pitchFamily="2" charset="0"/>
            </a:endParaRPr>
          </a:p>
          <a:p>
            <a:pPr algn="l"/>
            <a:r>
              <a:rPr lang="en-GB" sz="2000">
                <a:solidFill>
                  <a:schemeClr val="bg1"/>
                </a:solidFill>
                <a:effectLst/>
                <a:latin typeface="Roboto" panose="02000000000000000000" pitchFamily="2" charset="0"/>
              </a:rPr>
              <a:t>What explains low literacy rates?</a:t>
            </a:r>
          </a:p>
          <a:p>
            <a:pPr algn="l"/>
            <a:endParaRPr lang="en-GB" sz="1800">
              <a:solidFill>
                <a:schemeClr val="bg1"/>
              </a:solidFill>
              <a:latin typeface="Roboto" panose="02000000000000000000" pitchFamily="2" charset="0"/>
              <a:cs typeface="Circular Std Book Italic" panose="020B0604020101020102" pitchFamily="34" charset="0"/>
            </a:endParaRPr>
          </a:p>
          <a:p>
            <a:pPr algn="l"/>
            <a:endParaRPr lang="en-GB" sz="32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2050" name="Picture 2" descr="Carte figurative de l'instruction populaire de la France, pl. I.  ">
            <a:extLst>
              <a:ext uri="{FF2B5EF4-FFF2-40B4-BE49-F238E27FC236}">
                <a16:creationId xmlns:a16="http://schemas.microsoft.com/office/drawing/2014/main" id="{2E79D7C7-E19E-3A60-5D51-40F804E04C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71" y="36946"/>
            <a:ext cx="5020593" cy="6784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1. Portrait of Charles Dupin, ca 1830. French national Library, all rights reserved.">
            <a:extLst>
              <a:ext uri="{FF2B5EF4-FFF2-40B4-BE49-F238E27FC236}">
                <a16:creationId xmlns:a16="http://schemas.microsoft.com/office/drawing/2014/main" id="{48F9E5A3-60F7-E200-E2D1-546201F0B9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20300" y="36945"/>
            <a:ext cx="2121529" cy="282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447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Charles Booth</a:t>
            </a:r>
            <a:r>
              <a:rPr lang="en-GB" sz="4800">
                <a:solidFill>
                  <a:srgbClr val="36B7B4"/>
                </a:solidFill>
                <a:latin typeface="Circular Std Book Italic" panose="020B0604020101020102" pitchFamily="34" charset="0"/>
                <a:cs typeface="Circular Std Book Italic" panose="020B0604020101020102" pitchFamily="34" charset="0"/>
              </a:rPr>
              <a:t> – Poverty</a:t>
            </a:r>
          </a:p>
          <a:p>
            <a:pPr algn="l"/>
            <a:r>
              <a:rPr lang="en-GB" sz="1400" i="1">
                <a:solidFill>
                  <a:srgbClr val="36B7B4"/>
                </a:solidFill>
                <a:latin typeface="Times New Roman" panose="02020603050405020304" pitchFamily="18" charset="0"/>
                <a:cs typeface="Times New Roman" panose="02020603050405020304" pitchFamily="18" charset="0"/>
              </a:rPr>
              <a:t>Inquiry into the Life and Labour of the People in London</a:t>
            </a:r>
            <a:endParaRPr lang="en-GB" sz="1200" i="1">
              <a:solidFill>
                <a:srgbClr val="36B7B4"/>
              </a:solidFill>
              <a:latin typeface="Times New Roman" panose="02020603050405020304" pitchFamily="18" charset="0"/>
              <a:cs typeface="Times New Roman" panose="02020603050405020304" pitchFamily="18"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5" name="TextBox 4">
            <a:extLst>
              <a:ext uri="{FF2B5EF4-FFF2-40B4-BE49-F238E27FC236}">
                <a16:creationId xmlns:a16="http://schemas.microsoft.com/office/drawing/2014/main" id="{B1A77801-27E7-8D9A-77D2-3D77FE6E5F8A}"/>
              </a:ext>
            </a:extLst>
          </p:cNvPr>
          <p:cNvSpPr txBox="1"/>
          <p:nvPr/>
        </p:nvSpPr>
        <p:spPr>
          <a:xfrm>
            <a:off x="474234" y="5984974"/>
            <a:ext cx="5854488" cy="369332"/>
          </a:xfrm>
          <a:prstGeom prst="rect">
            <a:avLst/>
          </a:prstGeom>
          <a:noFill/>
        </p:spPr>
        <p:txBody>
          <a:bodyPr wrap="none" rtlCol="0">
            <a:spAutoFit/>
          </a:bodyPr>
          <a:lstStyle/>
          <a:p>
            <a:pPr algn="l"/>
            <a:r>
              <a:rPr lang="en-GB" sz="1800">
                <a:solidFill>
                  <a:srgbClr val="36B7B4"/>
                </a:solidFill>
                <a:latin typeface="Circular Std Book Italic" panose="020B0604020101020102" pitchFamily="34" charset="0"/>
                <a:cs typeface="Circular Std Book Italic" panose="020B0604020101020102" pitchFamily="34" charset="0"/>
                <a:hlinkClick r:id="rId3">
                  <a:extLst>
                    <a:ext uri="{A12FA001-AC4F-418D-AE19-62706E023703}">
                      <ahyp:hlinkClr xmlns:ahyp="http://schemas.microsoft.com/office/drawing/2018/hyperlinkcolor" val="tx"/>
                    </a:ext>
                  </a:extLst>
                </a:hlinkClick>
              </a:rPr>
              <a:t>https://booth.lse.ac.uk/map/14/-0.1203/51.5212/100/0</a:t>
            </a:r>
            <a:r>
              <a:rPr lang="en-GB" sz="1800">
                <a:solidFill>
                  <a:srgbClr val="36B7B4"/>
                </a:solidFill>
                <a:latin typeface="Circular Std Book Italic" panose="020B0604020101020102" pitchFamily="34" charset="0"/>
                <a:cs typeface="Circular Std Book Italic" panose="020B0604020101020102" pitchFamily="34" charset="0"/>
              </a:rPr>
              <a:t> </a:t>
            </a:r>
          </a:p>
        </p:txBody>
      </p:sp>
      <p:pic>
        <p:nvPicPr>
          <p:cNvPr id="8" name="Picture 7">
            <a:extLst>
              <a:ext uri="{FF2B5EF4-FFF2-40B4-BE49-F238E27FC236}">
                <a16:creationId xmlns:a16="http://schemas.microsoft.com/office/drawing/2014/main" id="{B98C74C3-4EB2-74FB-B348-4CCA26CE0714}"/>
              </a:ext>
            </a:extLst>
          </p:cNvPr>
          <p:cNvPicPr>
            <a:picLocks noChangeAspect="1"/>
          </p:cNvPicPr>
          <p:nvPr/>
        </p:nvPicPr>
        <p:blipFill>
          <a:blip r:embed="rId4"/>
          <a:stretch>
            <a:fillRect/>
          </a:stretch>
        </p:blipFill>
        <p:spPr>
          <a:xfrm>
            <a:off x="535807" y="1467911"/>
            <a:ext cx="7550918" cy="4321275"/>
          </a:xfrm>
          <a:prstGeom prst="rect">
            <a:avLst/>
          </a:prstGeom>
        </p:spPr>
      </p:pic>
      <p:sp>
        <p:nvSpPr>
          <p:cNvPr id="2" name="TextBox 1">
            <a:extLst>
              <a:ext uri="{FF2B5EF4-FFF2-40B4-BE49-F238E27FC236}">
                <a16:creationId xmlns:a16="http://schemas.microsoft.com/office/drawing/2014/main" id="{F313351A-AEEC-E55E-8B1F-EAE19A787D4E}"/>
              </a:ext>
            </a:extLst>
          </p:cNvPr>
          <p:cNvSpPr txBox="1"/>
          <p:nvPr/>
        </p:nvSpPr>
        <p:spPr>
          <a:xfrm>
            <a:off x="8439151" y="1571625"/>
            <a:ext cx="3505200" cy="3970318"/>
          </a:xfrm>
          <a:prstGeom prst="rect">
            <a:avLst/>
          </a:prstGeom>
          <a:noFill/>
        </p:spPr>
        <p:txBody>
          <a:bodyPr wrap="square" rtlCol="0">
            <a:spAutoFit/>
          </a:bodyPr>
          <a:lstStyle/>
          <a:p>
            <a:r>
              <a:rPr lang="en-GB">
                <a:solidFill>
                  <a:schemeClr val="bg1"/>
                </a:solidFill>
                <a:latin typeface="Roboto" panose="02000000000000000000" pitchFamily="2" charset="0"/>
              </a:rPr>
              <a:t>Vital historical survey</a:t>
            </a:r>
          </a:p>
          <a:p>
            <a:endParaRPr lang="en-GB">
              <a:solidFill>
                <a:schemeClr val="bg1"/>
              </a:solidFill>
              <a:latin typeface="Roboto" panose="02000000000000000000" pitchFamily="2" charset="0"/>
            </a:endParaRPr>
          </a:p>
          <a:p>
            <a:r>
              <a:rPr lang="en-GB" b="0" i="0">
                <a:solidFill>
                  <a:schemeClr val="bg1"/>
                </a:solidFill>
                <a:effectLst/>
                <a:latin typeface="Roboto" panose="02000000000000000000" pitchFamily="2" charset="0"/>
              </a:rPr>
              <a:t>Undertaken between 1886 and 1903</a:t>
            </a:r>
          </a:p>
          <a:p>
            <a:endParaRPr lang="en-GB">
              <a:solidFill>
                <a:schemeClr val="bg1"/>
              </a:solidFill>
              <a:latin typeface="Roboto" panose="02000000000000000000" pitchFamily="2" charset="0"/>
            </a:endParaRPr>
          </a:p>
          <a:p>
            <a:r>
              <a:rPr lang="en-GB" b="0" i="0">
                <a:solidFill>
                  <a:schemeClr val="bg1"/>
                </a:solidFill>
                <a:effectLst/>
                <a:latin typeface="Roboto" panose="02000000000000000000" pitchFamily="2" charset="0"/>
              </a:rPr>
              <a:t>Examined working class life C19th </a:t>
            </a:r>
          </a:p>
          <a:p>
            <a:endParaRPr lang="en-GB" b="0" i="0">
              <a:solidFill>
                <a:schemeClr val="bg1"/>
              </a:solidFill>
              <a:effectLst/>
              <a:latin typeface="Roboto" panose="02000000000000000000" pitchFamily="2" charset="0"/>
            </a:endParaRPr>
          </a:p>
          <a:p>
            <a:r>
              <a:rPr lang="en-GB" b="0" i="0">
                <a:solidFill>
                  <a:schemeClr val="bg1"/>
                </a:solidFill>
                <a:effectLst/>
                <a:latin typeface="Roboto" panose="02000000000000000000" pitchFamily="2" charset="0"/>
              </a:rPr>
              <a:t>Notes and data have survived</a:t>
            </a:r>
          </a:p>
          <a:p>
            <a:endParaRPr lang="en-GB">
              <a:solidFill>
                <a:schemeClr val="bg1"/>
              </a:solidFill>
              <a:latin typeface="Roboto" panose="02000000000000000000" pitchFamily="2" charset="0"/>
            </a:endParaRPr>
          </a:p>
          <a:p>
            <a:r>
              <a:rPr lang="en-GB" b="0" i="0">
                <a:solidFill>
                  <a:schemeClr val="bg1"/>
                </a:solidFill>
                <a:effectLst/>
                <a:latin typeface="Roboto" panose="02000000000000000000" pitchFamily="2" charset="0"/>
              </a:rPr>
              <a:t>A milestone in development of the methodology of social investigation in the United Kingdom.</a:t>
            </a:r>
            <a:endParaRPr lang="en-GB">
              <a:solidFill>
                <a:schemeClr val="bg1"/>
              </a:solidFill>
              <a:latin typeface="Roboto" panose="02000000000000000000" pitchFamily="2" charset="0"/>
            </a:endParaRPr>
          </a:p>
        </p:txBody>
      </p:sp>
    </p:spTree>
    <p:extLst>
      <p:ext uri="{BB962C8B-B14F-4D97-AF65-F5344CB8AC3E}">
        <p14:creationId xmlns:p14="http://schemas.microsoft.com/office/powerpoint/2010/main" val="172989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Augustus </a:t>
            </a:r>
            <a:r>
              <a:rPr lang="en-GB" sz="4800" err="1">
                <a:solidFill>
                  <a:schemeClr val="bg1"/>
                </a:solidFill>
                <a:latin typeface="Circular Std Book Italic" panose="020B0604020101020102" pitchFamily="34" charset="0"/>
                <a:cs typeface="Circular Std Book Italic" panose="020B0604020101020102" pitchFamily="34" charset="0"/>
              </a:rPr>
              <a:t>Petermann</a:t>
            </a:r>
            <a:r>
              <a:rPr lang="en-GB" sz="4800">
                <a:solidFill>
                  <a:srgbClr val="36B7B4"/>
                </a:solidFill>
                <a:latin typeface="Circular Std Book Italic" panose="020B0604020101020102" pitchFamily="34" charset="0"/>
                <a:cs typeface="Circular Std Book Italic" panose="020B0604020101020102" pitchFamily="34" charset="0"/>
              </a:rPr>
              <a:t> – Population</a:t>
            </a:r>
          </a:p>
          <a:p>
            <a:pPr algn="l"/>
            <a:r>
              <a:rPr lang="en-GB" sz="1600" i="1">
                <a:solidFill>
                  <a:srgbClr val="36B7B4"/>
                </a:solidFill>
                <a:latin typeface="Times New Roman" panose="02020603050405020304" pitchFamily="18" charset="0"/>
                <a:cs typeface="Times New Roman" panose="02020603050405020304" pitchFamily="18" charset="0"/>
              </a:rPr>
              <a:t>Mapping Census data (1849)</a:t>
            </a:r>
            <a:endParaRPr lang="en-GB" sz="600" i="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A3B76E3-F140-8CD3-39A4-A9A623270D1D}"/>
              </a:ext>
            </a:extLst>
          </p:cNvPr>
          <p:cNvSpPr txBox="1"/>
          <p:nvPr/>
        </p:nvSpPr>
        <p:spPr>
          <a:xfrm>
            <a:off x="549504" y="6327331"/>
            <a:ext cx="8234947" cy="369332"/>
          </a:xfrm>
          <a:prstGeom prst="rect">
            <a:avLst/>
          </a:prstGeom>
          <a:noFill/>
        </p:spPr>
        <p:txBody>
          <a:bodyPr wrap="none" rtlCol="0">
            <a:spAutoFit/>
          </a:bodyPr>
          <a:lstStyle/>
          <a:p>
            <a:r>
              <a:rPr lang="en-GB">
                <a:solidFill>
                  <a:srgbClr val="36B7B4"/>
                </a:solidFill>
                <a:latin typeface="Roboto" panose="02000000000000000000" pitchFamily="2" charset="0"/>
              </a:rPr>
              <a:t>Gilbert (1958) “Pioneer Maps” - </a:t>
            </a:r>
            <a:r>
              <a:rPr lang="en-GB">
                <a:solidFill>
                  <a:srgbClr val="36B7B4"/>
                </a:solidFill>
                <a:latin typeface="Roboto" panose="02000000000000000000" pitchFamily="2" charset="0"/>
                <a:hlinkClick r:id="rId3">
                  <a:extLst>
                    <a:ext uri="{A12FA001-AC4F-418D-AE19-62706E023703}">
                      <ahyp:hlinkClr xmlns:ahyp="http://schemas.microsoft.com/office/drawing/2018/hyperlinkcolor" val="tx"/>
                    </a:ext>
                  </a:extLst>
                </a:hlinkClick>
              </a:rPr>
              <a:t>https://www.jstor.org/stable/pdf/1790244.pdf</a:t>
            </a:r>
            <a:r>
              <a:rPr lang="en-GB">
                <a:solidFill>
                  <a:srgbClr val="36B7B4"/>
                </a:solidFill>
                <a:latin typeface="Roboto" panose="02000000000000000000" pitchFamily="2" charset="0"/>
              </a:rPr>
              <a:t> </a:t>
            </a:r>
          </a:p>
        </p:txBody>
      </p:sp>
      <p:sp>
        <p:nvSpPr>
          <p:cNvPr id="5" name="TextBox 4">
            <a:extLst>
              <a:ext uri="{FF2B5EF4-FFF2-40B4-BE49-F238E27FC236}">
                <a16:creationId xmlns:a16="http://schemas.microsoft.com/office/drawing/2014/main" id="{A53A581D-8690-26DD-FE86-79CD65DEFF08}"/>
              </a:ext>
            </a:extLst>
          </p:cNvPr>
          <p:cNvSpPr txBox="1"/>
          <p:nvPr/>
        </p:nvSpPr>
        <p:spPr>
          <a:xfrm>
            <a:off x="4653395" y="1726831"/>
            <a:ext cx="7538605" cy="4801314"/>
          </a:xfrm>
          <a:prstGeom prst="rect">
            <a:avLst/>
          </a:prstGeom>
          <a:noFill/>
        </p:spPr>
        <p:txBody>
          <a:bodyPr wrap="square" rtlCol="0">
            <a:spAutoFit/>
          </a:bodyPr>
          <a:lstStyle/>
          <a:p>
            <a:r>
              <a:rPr lang="en-GB">
                <a:solidFill>
                  <a:schemeClr val="bg1"/>
                </a:solidFill>
                <a:latin typeface="Roboto" panose="02000000000000000000" pitchFamily="2" charset="0"/>
              </a:rPr>
              <a:t>Augustus </a:t>
            </a:r>
            <a:r>
              <a:rPr lang="en-GB" err="1">
                <a:solidFill>
                  <a:schemeClr val="bg1"/>
                </a:solidFill>
                <a:latin typeface="Roboto" panose="02000000000000000000" pitchFamily="2" charset="0"/>
              </a:rPr>
              <a:t>Petermann</a:t>
            </a:r>
            <a:r>
              <a:rPr lang="en-GB">
                <a:solidFill>
                  <a:schemeClr val="bg1"/>
                </a:solidFill>
                <a:latin typeface="Roboto" panose="02000000000000000000" pitchFamily="2" charset="0"/>
              </a:rPr>
              <a:t> was a prominent German geographer known for his pioneering work in thematic cartography.</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He worked in the UK producing population maps. </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This map from the 1841 census shows the population distribution of the British Isles.</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Modern incarnation, the latest ONS mapping tool:</a:t>
            </a:r>
          </a:p>
          <a:p>
            <a:endParaRPr lang="en-GB">
              <a:solidFill>
                <a:schemeClr val="bg1"/>
              </a:solidFill>
              <a:latin typeface="Roboto" panose="02000000000000000000" pitchFamily="2" charset="0"/>
            </a:endParaRPr>
          </a:p>
          <a:p>
            <a:r>
              <a:rPr lang="en-GB">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ONS Census Maps</a:t>
            </a:r>
            <a:endParaRPr lang="en-GB">
              <a:solidFill>
                <a:srgbClr val="36B7B4"/>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latin typeface="Roboto" panose="02000000000000000000" pitchFamily="2" charset="0"/>
            </a:endParaRPr>
          </a:p>
        </p:txBody>
      </p:sp>
      <p:pic>
        <p:nvPicPr>
          <p:cNvPr id="2" name="Picture 1">
            <a:extLst>
              <a:ext uri="{FF2B5EF4-FFF2-40B4-BE49-F238E27FC236}">
                <a16:creationId xmlns:a16="http://schemas.microsoft.com/office/drawing/2014/main" id="{B9280CDA-1A19-1834-9DD9-32F005196893}"/>
              </a:ext>
            </a:extLst>
          </p:cNvPr>
          <p:cNvPicPr>
            <a:picLocks noChangeAspect="1"/>
          </p:cNvPicPr>
          <p:nvPr/>
        </p:nvPicPr>
        <p:blipFill>
          <a:blip r:embed="rId5"/>
          <a:stretch>
            <a:fillRect/>
          </a:stretch>
        </p:blipFill>
        <p:spPr>
          <a:xfrm>
            <a:off x="934677" y="1517915"/>
            <a:ext cx="3099060" cy="4524175"/>
          </a:xfrm>
          <a:prstGeom prst="rect">
            <a:avLst/>
          </a:prstGeom>
        </p:spPr>
      </p:pic>
    </p:spTree>
    <p:extLst>
      <p:ext uri="{BB962C8B-B14F-4D97-AF65-F5344CB8AC3E}">
        <p14:creationId xmlns:p14="http://schemas.microsoft.com/office/powerpoint/2010/main" val="304549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D2A013-A6CA-4DED-8683-7E7C43DF3195}"/>
              </a:ext>
            </a:extLst>
          </p:cNvPr>
          <p:cNvPicPr>
            <a:picLocks noChangeAspect="1"/>
          </p:cNvPicPr>
          <p:nvPr/>
        </p:nvPicPr>
        <p:blipFill>
          <a:blip r:embed="rId2"/>
          <a:stretch>
            <a:fillRect/>
          </a:stretch>
        </p:blipFill>
        <p:spPr>
          <a:xfrm>
            <a:off x="7893935" y="30541"/>
            <a:ext cx="4298066" cy="6827459"/>
          </a:xfrm>
          <a:prstGeom prst="rect">
            <a:avLst/>
          </a:prstGeom>
        </p:spPr>
      </p:pic>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933039" y="3318994"/>
            <a:ext cx="9144000" cy="2387600"/>
          </a:xfrm>
        </p:spPr>
        <p:txBody>
          <a:bodyPr>
            <a:normAutofit fontScale="90000"/>
          </a:bodyPr>
          <a:lstStyle/>
          <a:p>
            <a:pPr algn="l"/>
            <a:r>
              <a:rPr lang="en-GB">
                <a:solidFill>
                  <a:schemeClr val="bg1"/>
                </a:solidFill>
                <a:latin typeface="Circular Std Book Italic" panose="020B0604020101020102" pitchFamily="34" charset="0"/>
                <a:cs typeface="Circular Std Book Italic" panose="020B0604020101020102" pitchFamily="34" charset="0"/>
              </a:rPr>
              <a:t>Practical Data Science</a:t>
            </a:r>
            <a:r>
              <a:rPr lang="en-GB" sz="7200">
                <a:solidFill>
                  <a:srgbClr val="36B7B4"/>
                </a:solidFill>
                <a:latin typeface="Circular Std Book Italic" panose="020B0604020101020102" pitchFamily="34" charset="0"/>
                <a:cs typeface="Circular Std Book Italic" panose="020B0604020101020102" pitchFamily="34" charset="0"/>
              </a:rPr>
              <a:t>.</a:t>
            </a:r>
            <a:br>
              <a:rPr lang="en-GB" sz="7200">
                <a:solidFill>
                  <a:srgbClr val="36B7B4"/>
                </a:solidFill>
                <a:latin typeface="Circular Std Book Italic" panose="020B0604020101020102" pitchFamily="34" charset="0"/>
                <a:cs typeface="Circular Std Book Italic" panose="020B0604020101020102" pitchFamily="34" charset="0"/>
              </a:rPr>
            </a:br>
            <a:r>
              <a:rPr lang="en-GB" sz="3600" i="1">
                <a:solidFill>
                  <a:srgbClr val="36B7B4"/>
                </a:solidFill>
                <a:latin typeface="Times New Roman" panose="02020603050405020304" pitchFamily="18" charset="0"/>
                <a:cs typeface="Times New Roman" panose="02020603050405020304" pitchFamily="18" charset="0"/>
              </a:rPr>
              <a:t>For economists</a:t>
            </a:r>
            <a:br>
              <a:rPr lang="en-GB" sz="7200">
                <a:solidFill>
                  <a:srgbClr val="36B7B4"/>
                </a:solidFill>
                <a:latin typeface="Circular Std Book Italic" panose="020B0604020101020102" pitchFamily="34" charset="0"/>
                <a:cs typeface="Circular Std Book Italic" panose="020B0604020101020102" pitchFamily="34" charset="0"/>
              </a:rPr>
            </a:br>
            <a:br>
              <a:rPr lang="en-GB" sz="7200">
                <a:solidFill>
                  <a:srgbClr val="36B7B4"/>
                </a:solidFill>
                <a:latin typeface="Circular Std Book Italic" panose="020B0604020101020102" pitchFamily="34" charset="0"/>
                <a:cs typeface="Circular Std Book Italic" panose="020B0604020101020102" pitchFamily="34" charset="0"/>
              </a:rPr>
            </a:br>
            <a:r>
              <a:rPr lang="en-GB" sz="4000">
                <a:solidFill>
                  <a:schemeClr val="bg1"/>
                </a:solidFill>
                <a:latin typeface="Circular Std Book Italic" panose="020B0604020101020102" pitchFamily="34" charset="0"/>
                <a:cs typeface="Circular Std Book Italic" panose="020B0604020101020102" pitchFamily="34" charset="0"/>
              </a:rPr>
              <a:t>Week 8</a:t>
            </a:r>
            <a:r>
              <a:rPr lang="en-GB" sz="4900">
                <a:solidFill>
                  <a:srgbClr val="F4C245"/>
                </a:solidFill>
                <a:latin typeface="Circular Std Book Italic" panose="020B0604020101020102" pitchFamily="34" charset="0"/>
                <a:cs typeface="Circular Std Book Italic" panose="020B0604020101020102" pitchFamily="34" charset="0"/>
              </a:rPr>
              <a:t>.</a:t>
            </a:r>
            <a:br>
              <a:rPr lang="en-GB" sz="4900">
                <a:solidFill>
                  <a:srgbClr val="F4C245"/>
                </a:solidFill>
                <a:latin typeface="Circular Std Book Italic" panose="020B0604020101020102" pitchFamily="34" charset="0"/>
                <a:cs typeface="Circular Std Book Italic" panose="020B0604020101020102" pitchFamily="34" charset="0"/>
              </a:rPr>
            </a:br>
            <a:r>
              <a:rPr lang="en-GB" sz="2000">
                <a:solidFill>
                  <a:schemeClr val="bg1"/>
                </a:solidFill>
                <a:latin typeface="Circular Std Book Italic" panose="020B0604020101020102" pitchFamily="34" charset="0"/>
                <a:cs typeface="Circular Std Book Italic" panose="020B0604020101020102" pitchFamily="34" charset="0"/>
              </a:rPr>
              <a:t>University of Bristol</a:t>
            </a:r>
            <a:br>
              <a:rPr lang="en-GB" sz="2000">
                <a:solidFill>
                  <a:schemeClr val="bg1"/>
                </a:solidFill>
                <a:latin typeface="Circular Std Book Italic" panose="020B0604020101020102" pitchFamily="34" charset="0"/>
                <a:cs typeface="Circular Std Book Italic" panose="020B0604020101020102" pitchFamily="34" charset="0"/>
              </a:rPr>
            </a:br>
            <a:r>
              <a:rPr lang="en-GB" sz="2000">
                <a:solidFill>
                  <a:schemeClr val="bg1"/>
                </a:solidFill>
                <a:latin typeface="Circular Std Book Italic" panose="020B0604020101020102" pitchFamily="34" charset="0"/>
                <a:cs typeface="Circular Std Book Italic" panose="020B0604020101020102" pitchFamily="34" charset="0"/>
              </a:rPr>
              <a:t>Autumn 2024</a:t>
            </a:r>
            <a:br>
              <a:rPr lang="en-GB">
                <a:solidFill>
                  <a:schemeClr val="bg1"/>
                </a:solidFill>
                <a:latin typeface="Circular Std Book Italic" panose="020B0604020101020102" pitchFamily="34" charset="0"/>
                <a:cs typeface="Circular Std Book Italic" panose="020B0604020101020102" pitchFamily="34" charset="0"/>
              </a:rPr>
            </a:br>
            <a:endParaRPr lang="en-GB">
              <a:solidFill>
                <a:srgbClr val="36B7B4"/>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70251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370946" y="-85486"/>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5" y="404664"/>
            <a:ext cx="4828867"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Hans </a:t>
            </a:r>
            <a:r>
              <a:rPr lang="en-GB" sz="4800" err="1">
                <a:solidFill>
                  <a:schemeClr val="bg1"/>
                </a:solidFill>
                <a:latin typeface="Roboto" panose="02000000000000000000" pitchFamily="2" charset="0"/>
                <a:ea typeface="Roboto" panose="02000000000000000000" pitchFamily="2" charset="0"/>
                <a:cs typeface="Roboto" panose="02000000000000000000" pitchFamily="2" charset="0"/>
              </a:rPr>
              <a:t>Haacke</a:t>
            </a:r>
            <a:endParaRPr lang="en-GB" sz="4800">
              <a:solidFill>
                <a:srgbClr val="36B7B4"/>
              </a:solidFill>
              <a:latin typeface="Roboto" panose="02000000000000000000" pitchFamily="2" charset="0"/>
              <a:ea typeface="Roboto" panose="02000000000000000000" pitchFamily="2" charset="0"/>
              <a:cs typeface="Roboto" panose="02000000000000000000" pitchFamily="2" charset="0"/>
            </a:endParaRP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Manhattan. Maps and photos used in a work of art and social commentary</a:t>
            </a:r>
            <a:endParaRPr lang="en-GB" sz="60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835ECEFE-CFCC-E7D8-0762-3FA9FE48B26D}"/>
              </a:ext>
            </a:extLst>
          </p:cNvPr>
          <p:cNvPicPr>
            <a:picLocks noChangeAspect="1"/>
          </p:cNvPicPr>
          <p:nvPr/>
        </p:nvPicPr>
        <p:blipFill>
          <a:blip r:embed="rId3"/>
          <a:stretch>
            <a:fillRect/>
          </a:stretch>
        </p:blipFill>
        <p:spPr>
          <a:xfrm>
            <a:off x="6389370" y="29233"/>
            <a:ext cx="5779454" cy="6786357"/>
          </a:xfrm>
          <a:prstGeom prst="rect">
            <a:avLst/>
          </a:prstGeom>
        </p:spPr>
      </p:pic>
      <p:sp>
        <p:nvSpPr>
          <p:cNvPr id="9" name="TextBox 8">
            <a:extLst>
              <a:ext uri="{FF2B5EF4-FFF2-40B4-BE49-F238E27FC236}">
                <a16:creationId xmlns:a16="http://schemas.microsoft.com/office/drawing/2014/main" id="{7181C7B7-798E-E28B-C4F5-AAD2E5BBD297}"/>
              </a:ext>
            </a:extLst>
          </p:cNvPr>
          <p:cNvSpPr txBox="1"/>
          <p:nvPr/>
        </p:nvSpPr>
        <p:spPr>
          <a:xfrm>
            <a:off x="370946" y="5276313"/>
            <a:ext cx="4932156" cy="1477328"/>
          </a:xfrm>
          <a:prstGeom prst="rect">
            <a:avLst/>
          </a:prstGeom>
          <a:noFill/>
        </p:spPr>
        <p:txBody>
          <a:bodyPr wrap="square">
            <a:spAutoFit/>
          </a:bodyPr>
          <a:lstStyle/>
          <a:p>
            <a:pPr algn="l"/>
            <a:r>
              <a:rPr lang="en-US" b="0" err="1">
                <a:solidFill>
                  <a:schemeClr val="bg1"/>
                </a:solidFill>
                <a:effectLst/>
                <a:latin typeface="haas-grotesk-text"/>
              </a:rPr>
              <a:t>Shapolsky</a:t>
            </a:r>
            <a:r>
              <a:rPr lang="en-US" b="0">
                <a:solidFill>
                  <a:schemeClr val="bg1"/>
                </a:solidFill>
                <a:effectLst/>
                <a:latin typeface="haas-grotesk-text"/>
              </a:rPr>
              <a:t> et al. Manhattan Real Estate Holdings, a Real-Time Social System, as of May 1, 1971.</a:t>
            </a:r>
          </a:p>
          <a:p>
            <a:pPr algn="l"/>
            <a:endParaRPr lang="en-US">
              <a:solidFill>
                <a:schemeClr val="bg1"/>
              </a:solidFill>
              <a:latin typeface="haas-grotesk-text"/>
            </a:endParaRPr>
          </a:p>
          <a:p>
            <a:r>
              <a:rPr lang="en-US">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https://whitney.org/collection/works/29487</a:t>
            </a:r>
            <a:r>
              <a:rPr lang="en-US">
                <a:solidFill>
                  <a:schemeClr val="bg1"/>
                </a:solidFill>
                <a:latin typeface="Roboto" panose="02000000000000000000" pitchFamily="2" charset="0"/>
              </a:rPr>
              <a:t>  </a:t>
            </a:r>
            <a:endParaRPr lang="en-GB">
              <a:solidFill>
                <a:schemeClr val="bg1"/>
              </a:solidFill>
              <a:latin typeface="Roboto" panose="02000000000000000000" pitchFamily="2" charset="0"/>
            </a:endParaRPr>
          </a:p>
          <a:p>
            <a:pPr algn="l"/>
            <a:endParaRPr lang="en-US" b="0">
              <a:solidFill>
                <a:schemeClr val="bg1"/>
              </a:solidFill>
              <a:effectLst/>
              <a:latin typeface="haas-grotesk-text"/>
            </a:endParaRPr>
          </a:p>
        </p:txBody>
      </p:sp>
      <p:pic>
        <p:nvPicPr>
          <p:cNvPr id="11" name="Picture 10">
            <a:extLst>
              <a:ext uri="{FF2B5EF4-FFF2-40B4-BE49-F238E27FC236}">
                <a16:creationId xmlns:a16="http://schemas.microsoft.com/office/drawing/2014/main" id="{87359702-C4C6-27B8-F533-1D593D01B8BB}"/>
              </a:ext>
            </a:extLst>
          </p:cNvPr>
          <p:cNvPicPr>
            <a:picLocks noChangeAspect="1"/>
          </p:cNvPicPr>
          <p:nvPr/>
        </p:nvPicPr>
        <p:blipFill>
          <a:blip r:embed="rId5"/>
          <a:stretch>
            <a:fillRect/>
          </a:stretch>
        </p:blipFill>
        <p:spPr>
          <a:xfrm>
            <a:off x="370946" y="2041055"/>
            <a:ext cx="5820199" cy="1395718"/>
          </a:xfrm>
          <a:prstGeom prst="rect">
            <a:avLst/>
          </a:prstGeom>
        </p:spPr>
      </p:pic>
    </p:spTree>
    <p:extLst>
      <p:ext uri="{BB962C8B-B14F-4D97-AF65-F5344CB8AC3E}">
        <p14:creationId xmlns:p14="http://schemas.microsoft.com/office/powerpoint/2010/main" val="30062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London</a:t>
            </a:r>
            <a:r>
              <a:rPr lang="en-GB" sz="4800">
                <a:solidFill>
                  <a:srgbClr val="36B7B4"/>
                </a:solidFill>
                <a:latin typeface="Circular Std Book Italic" panose="020B0604020101020102" pitchFamily="34" charset="0"/>
                <a:cs typeface="Circular Std Book Italic" panose="020B0604020101020102" pitchFamily="34" charset="0"/>
              </a:rPr>
              <a:t> – the Greenwich meridian</a:t>
            </a:r>
          </a:p>
          <a:p>
            <a:pPr algn="l"/>
            <a:r>
              <a:rPr lang="en-GB" sz="1600" i="1">
                <a:solidFill>
                  <a:srgbClr val="36B7B4"/>
                </a:solidFill>
                <a:latin typeface="Times New Roman" panose="02020603050405020304" pitchFamily="18" charset="0"/>
                <a:cs typeface="Times New Roman" panose="02020603050405020304" pitchFamily="18" charset="0"/>
              </a:rPr>
              <a:t>Where time starts</a:t>
            </a:r>
            <a:endParaRPr lang="en-GB" sz="600" i="1">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3A581D-8690-26DD-FE86-79CD65DEFF08}"/>
              </a:ext>
            </a:extLst>
          </p:cNvPr>
          <p:cNvSpPr txBox="1"/>
          <p:nvPr/>
        </p:nvSpPr>
        <p:spPr>
          <a:xfrm>
            <a:off x="4653395" y="1726831"/>
            <a:ext cx="184731" cy="1754326"/>
          </a:xfrm>
          <a:prstGeom prst="rect">
            <a:avLst/>
          </a:prstGeom>
          <a:noFill/>
        </p:spPr>
        <p:txBody>
          <a:bodyPr wrap="none" rtlCol="0">
            <a:spAutoFit/>
          </a:bodyPr>
          <a:lstStyle/>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latin typeface="Roboto" panose="02000000000000000000" pitchFamily="2" charset="0"/>
            </a:endParaRPr>
          </a:p>
        </p:txBody>
      </p:sp>
      <p:sp>
        <p:nvSpPr>
          <p:cNvPr id="2" name="TextBox 1">
            <a:extLst>
              <a:ext uri="{FF2B5EF4-FFF2-40B4-BE49-F238E27FC236}">
                <a16:creationId xmlns:a16="http://schemas.microsoft.com/office/drawing/2014/main" id="{F99DF5C2-DAB1-898F-06CD-66171F07559F}"/>
              </a:ext>
            </a:extLst>
          </p:cNvPr>
          <p:cNvSpPr txBox="1"/>
          <p:nvPr/>
        </p:nvSpPr>
        <p:spPr>
          <a:xfrm>
            <a:off x="370946" y="5922644"/>
            <a:ext cx="4940776" cy="646331"/>
          </a:xfrm>
          <a:prstGeom prst="rect">
            <a:avLst/>
          </a:prstGeom>
          <a:noFill/>
        </p:spPr>
        <p:txBody>
          <a:bodyPr wrap="none" rtlCol="0">
            <a:spAutoFit/>
          </a:bodyPr>
          <a:lstStyle/>
          <a:p>
            <a:r>
              <a:rPr lang="en-US">
                <a:solidFill>
                  <a:schemeClr val="bg1"/>
                </a:solidFill>
                <a:latin typeface="Roboto" panose="02000000000000000000" pitchFamily="2" charset="0"/>
              </a:rPr>
              <a:t>Modern version – the  IERS reference meridian</a:t>
            </a:r>
          </a:p>
          <a:p>
            <a:r>
              <a:rPr lang="en-GB">
                <a:solidFill>
                  <a:srgbClr val="00B0F0"/>
                </a:solidFill>
                <a:latin typeface="Roboto" panose="02000000000000000000" pitchFamily="2" charset="0"/>
                <a:hlinkClick r:id="rId3">
                  <a:extLst>
                    <a:ext uri="{A12FA001-AC4F-418D-AE19-62706E023703}">
                      <ahyp:hlinkClr xmlns:ahyp="http://schemas.microsoft.com/office/drawing/2018/hyperlinkcolor" val="tx"/>
                    </a:ext>
                  </a:extLst>
                </a:hlinkClick>
              </a:rPr>
              <a:t>https://www.iers.org/</a:t>
            </a:r>
            <a:r>
              <a:rPr lang="en-US">
                <a:solidFill>
                  <a:schemeClr val="bg1"/>
                </a:solidFill>
                <a:latin typeface="Roboto" panose="02000000000000000000" pitchFamily="2" charset="0"/>
              </a:rPr>
              <a:t> </a:t>
            </a:r>
            <a:endParaRPr lang="en-GB">
              <a:solidFill>
                <a:schemeClr val="bg1"/>
              </a:solidFill>
              <a:latin typeface="Roboto" panose="02000000000000000000" pitchFamily="2" charset="0"/>
            </a:endParaRPr>
          </a:p>
        </p:txBody>
      </p:sp>
      <p:pic>
        <p:nvPicPr>
          <p:cNvPr id="9" name="Picture 8" descr="A group of people standing in front of a building&#10;&#10;Description automatically generated">
            <a:extLst>
              <a:ext uri="{FF2B5EF4-FFF2-40B4-BE49-F238E27FC236}">
                <a16:creationId xmlns:a16="http://schemas.microsoft.com/office/drawing/2014/main" id="{00620F9F-B4FF-9DEA-0C7E-F0D66AD3135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74234" y="1616363"/>
            <a:ext cx="6100318" cy="4006819"/>
          </a:xfrm>
          <a:prstGeom prst="rect">
            <a:avLst/>
          </a:prstGeom>
        </p:spPr>
      </p:pic>
      <p:sp>
        <p:nvSpPr>
          <p:cNvPr id="10" name="TextBox 9">
            <a:extLst>
              <a:ext uri="{FF2B5EF4-FFF2-40B4-BE49-F238E27FC236}">
                <a16:creationId xmlns:a16="http://schemas.microsoft.com/office/drawing/2014/main" id="{80462B4D-AC2D-6E14-8172-396D08648DAE}"/>
              </a:ext>
            </a:extLst>
          </p:cNvPr>
          <p:cNvSpPr txBox="1"/>
          <p:nvPr/>
        </p:nvSpPr>
        <p:spPr>
          <a:xfrm>
            <a:off x="6704014" y="1618627"/>
            <a:ext cx="5327120" cy="3970318"/>
          </a:xfrm>
          <a:prstGeom prst="rect">
            <a:avLst/>
          </a:prstGeom>
          <a:noFill/>
        </p:spPr>
        <p:txBody>
          <a:bodyPr wrap="square" rtlCol="0">
            <a:spAutoFit/>
          </a:bodyPr>
          <a:lstStyle/>
          <a:p>
            <a:r>
              <a:rPr lang="en-GB">
                <a:solidFill>
                  <a:schemeClr val="bg1"/>
                </a:solidFill>
                <a:latin typeface="Roboto" panose="02000000000000000000" pitchFamily="2" charset="0"/>
                <a:ea typeface="Roboto" panose="02000000000000000000" pitchFamily="2" charset="0"/>
              </a:rPr>
              <a:t>By the late 19th century, sailors navigated around the world relying on maps centred on their country of origin. </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There became the need for a consistent global reference point.</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Simultaneously, railways and telegrams linked cities in minutes, while each city kept its own time zone — Bristol, for example, eleven minutes behind London.</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The Greenwich Meridian standardized navigation and unified global time and positioning.</a:t>
            </a:r>
          </a:p>
        </p:txBody>
      </p:sp>
    </p:spTree>
    <p:extLst>
      <p:ext uri="{BB962C8B-B14F-4D97-AF65-F5344CB8AC3E}">
        <p14:creationId xmlns:p14="http://schemas.microsoft.com/office/powerpoint/2010/main" val="340099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Rival standards</a:t>
            </a:r>
            <a:endParaRPr lang="en-GB" sz="4800">
              <a:solidFill>
                <a:srgbClr val="36B7B4"/>
              </a:solidFill>
              <a:latin typeface="Circular Std Book Italic" panose="020B0604020101020102" pitchFamily="34" charset="0"/>
              <a:cs typeface="Circular Std Book Italic" panose="020B0604020101020102" pitchFamily="34" charset="0"/>
            </a:endParaRPr>
          </a:p>
          <a:p>
            <a:pPr algn="l"/>
            <a:r>
              <a:rPr lang="en-GB" sz="1600" i="1">
                <a:solidFill>
                  <a:srgbClr val="36B7B4"/>
                </a:solidFill>
                <a:latin typeface="Times New Roman" panose="02020603050405020304" pitchFamily="18" charset="0"/>
                <a:cs typeface="Times New Roman" panose="02020603050405020304" pitchFamily="18" charset="0"/>
              </a:rPr>
              <a:t>The Thames and the Seine</a:t>
            </a:r>
            <a:endParaRPr lang="en-GB" sz="600" i="1">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3A581D-8690-26DD-FE86-79CD65DEFF08}"/>
              </a:ext>
            </a:extLst>
          </p:cNvPr>
          <p:cNvSpPr txBox="1"/>
          <p:nvPr/>
        </p:nvSpPr>
        <p:spPr>
          <a:xfrm>
            <a:off x="4653395" y="1726831"/>
            <a:ext cx="184731" cy="1754326"/>
          </a:xfrm>
          <a:prstGeom prst="rect">
            <a:avLst/>
          </a:prstGeom>
          <a:noFill/>
        </p:spPr>
        <p:txBody>
          <a:bodyPr wrap="none" rtlCol="0">
            <a:spAutoFit/>
          </a:bodyPr>
          <a:lstStyle/>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latin typeface="Roboto" panose="02000000000000000000" pitchFamily="2" charset="0"/>
            </a:endParaRPr>
          </a:p>
        </p:txBody>
      </p:sp>
      <p:sp>
        <p:nvSpPr>
          <p:cNvPr id="10" name="TextBox 9">
            <a:extLst>
              <a:ext uri="{FF2B5EF4-FFF2-40B4-BE49-F238E27FC236}">
                <a16:creationId xmlns:a16="http://schemas.microsoft.com/office/drawing/2014/main" id="{80462B4D-AC2D-6E14-8172-396D08648DAE}"/>
              </a:ext>
            </a:extLst>
          </p:cNvPr>
          <p:cNvSpPr txBox="1"/>
          <p:nvPr/>
        </p:nvSpPr>
        <p:spPr>
          <a:xfrm>
            <a:off x="2284289" y="1664793"/>
            <a:ext cx="4461952" cy="2031325"/>
          </a:xfrm>
          <a:prstGeom prst="rect">
            <a:avLst/>
          </a:prstGeom>
          <a:noFill/>
        </p:spPr>
        <p:txBody>
          <a:bodyPr wrap="square" rtlCol="0">
            <a:spAutoFit/>
          </a:bodyPr>
          <a:lstStyle/>
          <a:p>
            <a:r>
              <a:rPr lang="en-GB" b="1">
                <a:solidFill>
                  <a:schemeClr val="bg1"/>
                </a:solidFill>
                <a:latin typeface="Roboto" panose="02000000000000000000" pitchFamily="2" charset="0"/>
                <a:ea typeface="Roboto" panose="02000000000000000000" pitchFamily="2" charset="0"/>
              </a:rPr>
              <a:t>Paris Meridian </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A long-standing rival, running through the Paris Observatory.</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It was defined in 1667, and was essential for the triangulation mapping of France.</a:t>
            </a:r>
          </a:p>
        </p:txBody>
      </p:sp>
      <p:pic>
        <p:nvPicPr>
          <p:cNvPr id="1026" name="Picture 2" descr="undefined">
            <a:extLst>
              <a:ext uri="{FF2B5EF4-FFF2-40B4-BE49-F238E27FC236}">
                <a16:creationId xmlns:a16="http://schemas.microsoft.com/office/drawing/2014/main" id="{480733F7-8905-735F-14F8-B65A81DEEC9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6250" y="1626976"/>
            <a:ext cx="1623488" cy="2164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paper with black text&#10;&#10;Description automatically generated">
            <a:extLst>
              <a:ext uri="{FF2B5EF4-FFF2-40B4-BE49-F238E27FC236}">
                <a16:creationId xmlns:a16="http://schemas.microsoft.com/office/drawing/2014/main" id="{4C567140-9C47-C8E7-6AEA-BAD511DC1E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46241" y="1626976"/>
            <a:ext cx="1545960" cy="2154037"/>
          </a:xfrm>
          <a:prstGeom prst="rect">
            <a:avLst/>
          </a:prstGeom>
        </p:spPr>
      </p:pic>
      <p:sp>
        <p:nvSpPr>
          <p:cNvPr id="8" name="TextBox 7">
            <a:extLst>
              <a:ext uri="{FF2B5EF4-FFF2-40B4-BE49-F238E27FC236}">
                <a16:creationId xmlns:a16="http://schemas.microsoft.com/office/drawing/2014/main" id="{C8529362-AA40-395F-D5BB-4A98AFB2BA1C}"/>
              </a:ext>
            </a:extLst>
          </p:cNvPr>
          <p:cNvSpPr txBox="1"/>
          <p:nvPr/>
        </p:nvSpPr>
        <p:spPr>
          <a:xfrm>
            <a:off x="8469844" y="1549832"/>
            <a:ext cx="3338576" cy="2308324"/>
          </a:xfrm>
          <a:prstGeom prst="rect">
            <a:avLst/>
          </a:prstGeom>
          <a:noFill/>
        </p:spPr>
        <p:txBody>
          <a:bodyPr wrap="square" rtlCol="0">
            <a:spAutoFit/>
          </a:bodyPr>
          <a:lstStyle/>
          <a:p>
            <a:r>
              <a:rPr lang="en-GB" b="1">
                <a:solidFill>
                  <a:schemeClr val="bg1"/>
                </a:solidFill>
                <a:latin typeface="Roboto" panose="02000000000000000000" pitchFamily="2" charset="0"/>
                <a:ea typeface="Roboto" panose="02000000000000000000" pitchFamily="2" charset="0"/>
              </a:rPr>
              <a:t>International Meridian Conference</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The Greenwich meridian became a global standard in 1884, when it was adopted at the conference in Washington DC.</a:t>
            </a:r>
          </a:p>
        </p:txBody>
      </p:sp>
      <p:pic>
        <p:nvPicPr>
          <p:cNvPr id="14" name="Picture 13" descr="A logo of a company&#10;&#10;Description automatically generated">
            <a:extLst>
              <a:ext uri="{FF2B5EF4-FFF2-40B4-BE49-F238E27FC236}">
                <a16:creationId xmlns:a16="http://schemas.microsoft.com/office/drawing/2014/main" id="{DD09DF30-31DB-633E-DC84-36BE366BCA7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40682" y="3920194"/>
            <a:ext cx="1759694" cy="2278740"/>
          </a:xfrm>
          <a:prstGeom prst="rect">
            <a:avLst/>
          </a:prstGeom>
        </p:spPr>
      </p:pic>
      <p:sp>
        <p:nvSpPr>
          <p:cNvPr id="15" name="TextBox 14">
            <a:extLst>
              <a:ext uri="{FF2B5EF4-FFF2-40B4-BE49-F238E27FC236}">
                <a16:creationId xmlns:a16="http://schemas.microsoft.com/office/drawing/2014/main" id="{EEBED4CE-BE9C-46AC-6865-6CC897DC74E4}"/>
              </a:ext>
            </a:extLst>
          </p:cNvPr>
          <p:cNvSpPr txBox="1"/>
          <p:nvPr/>
        </p:nvSpPr>
        <p:spPr>
          <a:xfrm>
            <a:off x="3601322" y="4163105"/>
            <a:ext cx="7183585" cy="1754326"/>
          </a:xfrm>
          <a:prstGeom prst="rect">
            <a:avLst/>
          </a:prstGeom>
          <a:noFill/>
        </p:spPr>
        <p:txBody>
          <a:bodyPr wrap="square" rtlCol="0">
            <a:spAutoFit/>
          </a:bodyPr>
          <a:lstStyle/>
          <a:p>
            <a:r>
              <a:rPr lang="en-GB" b="1">
                <a:solidFill>
                  <a:schemeClr val="bg1"/>
                </a:solidFill>
                <a:latin typeface="Roboto" panose="02000000000000000000" pitchFamily="2" charset="0"/>
                <a:ea typeface="Roboto" panose="02000000000000000000" pitchFamily="2" charset="0"/>
              </a:rPr>
              <a:t>Refining the standard</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The IERS Reference Meridian, which is a refinement and formalization of the Greenwich Meridian, passes 102 meters east of the Greenwich Meridian. It passes through the Earth’s centre of mass rather than aligning with the gravitational direction at Greenwich.</a:t>
            </a:r>
          </a:p>
        </p:txBody>
      </p:sp>
    </p:spTree>
    <p:extLst>
      <p:ext uri="{BB962C8B-B14F-4D97-AF65-F5344CB8AC3E}">
        <p14:creationId xmlns:p14="http://schemas.microsoft.com/office/powerpoint/2010/main" val="158593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E91AA-4E1F-5F3F-7408-9704D237EBBC}"/>
              </a:ext>
            </a:extLst>
          </p:cNvPr>
          <p:cNvPicPr>
            <a:picLocks noChangeAspect="1"/>
          </p:cNvPicPr>
          <p:nvPr/>
        </p:nvPicPr>
        <p:blipFill>
          <a:blip r:embed="rId2"/>
          <a:stretch>
            <a:fillRect/>
          </a:stretch>
        </p:blipFill>
        <p:spPr>
          <a:xfrm>
            <a:off x="7683335" y="22492"/>
            <a:ext cx="4508665" cy="6828427"/>
          </a:xfrm>
          <a:prstGeom prst="rect">
            <a:avLst/>
          </a:prstGeom>
        </p:spPr>
      </p:pic>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642638" y="1562368"/>
            <a:ext cx="9658174" cy="2387600"/>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400">
                <a:solidFill>
                  <a:schemeClr val="bg1"/>
                </a:solidFill>
                <a:latin typeface="Circular Std Book Italic" panose="020B0604020101020102" pitchFamily="34" charset="0"/>
                <a:cs typeface="Circular Std Book Italic" panose="020B0604020101020102" pitchFamily="34" charset="0"/>
              </a:rPr>
              <a:t>8.2  Modern mapping</a:t>
            </a:r>
            <a:r>
              <a:rPr lang="en-GB" sz="5400">
                <a:solidFill>
                  <a:srgbClr val="F4C245"/>
                </a:solidFill>
                <a:latin typeface="Circular Std Book Italic" panose="020B0604020101020102" pitchFamily="34" charset="0"/>
                <a:cs typeface="Circular Std Book Italic" panose="020B0604020101020102" pitchFamily="34" charset="0"/>
              </a:rPr>
              <a:t>.</a:t>
            </a:r>
            <a:br>
              <a:rPr lang="en-GB" sz="5400">
                <a:solidFill>
                  <a:srgbClr val="36B7B4"/>
                </a:solidFill>
                <a:latin typeface="Circular Std Book Italic" panose="020B0604020101020102" pitchFamily="34" charset="0"/>
                <a:cs typeface="Circular Std Book Italic" panose="020B0604020101020102" pitchFamily="34" charset="0"/>
              </a:rPr>
            </a:br>
            <a:r>
              <a:rPr lang="en-GB" sz="2800">
                <a:solidFill>
                  <a:srgbClr val="36B7B4"/>
                </a:solidFill>
                <a:latin typeface="Circular Std Book Italic" panose="020B0604020101020102" pitchFamily="34" charset="77"/>
                <a:ea typeface="+mn-ea"/>
                <a:cs typeface="Circular Std Book Italic" panose="020B0604020101020102" pitchFamily="34" charset="77"/>
              </a:rPr>
              <a:t>Uses of maps in economic and policy settings</a:t>
            </a:r>
            <a:endParaRPr lang="en-GB">
              <a:solidFill>
                <a:srgbClr val="36B7B4"/>
              </a:solidFill>
              <a:latin typeface="Circular Std Book Italic" panose="020B0604020101020102" pitchFamily="34" charset="77"/>
              <a:cs typeface="Circular Std Book Italic" panose="020B0604020101020102" pitchFamily="34" charset="77"/>
            </a:endParaRPr>
          </a:p>
        </p:txBody>
      </p:sp>
    </p:spTree>
    <p:extLst>
      <p:ext uri="{BB962C8B-B14F-4D97-AF65-F5344CB8AC3E}">
        <p14:creationId xmlns:p14="http://schemas.microsoft.com/office/powerpoint/2010/main" val="370079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Glasgow </a:t>
            </a:r>
            <a:r>
              <a:rPr lang="en-GB" sz="4800">
                <a:solidFill>
                  <a:srgbClr val="36B7B4"/>
                </a:solidFill>
                <a:latin typeface="Circular Std Book Italic" panose="020B0604020101020102" pitchFamily="34" charset="0"/>
                <a:cs typeface="Circular Std Book Italic" panose="020B0604020101020102" pitchFamily="34" charset="0"/>
              </a:rPr>
              <a:t>– Deprivation</a:t>
            </a:r>
          </a:p>
          <a:p>
            <a:pPr algn="l"/>
            <a:r>
              <a:rPr lang="en-GB" sz="1600" i="1">
                <a:solidFill>
                  <a:srgbClr val="36B7B4"/>
                </a:solidFill>
                <a:latin typeface="Times New Roman" panose="02020603050405020304" pitchFamily="18" charset="0"/>
                <a:cs typeface="Times New Roman" panose="02020603050405020304" pitchFamily="18" charset="0"/>
              </a:rPr>
              <a:t>Population Health in Glasgow</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7" name="TextBox 6">
            <a:extLst>
              <a:ext uri="{FF2B5EF4-FFF2-40B4-BE49-F238E27FC236}">
                <a16:creationId xmlns:a16="http://schemas.microsoft.com/office/drawing/2014/main" id="{BA3B76E3-F140-8CD3-39A4-A9A623270D1D}"/>
              </a:ext>
            </a:extLst>
          </p:cNvPr>
          <p:cNvSpPr txBox="1"/>
          <p:nvPr/>
        </p:nvSpPr>
        <p:spPr>
          <a:xfrm>
            <a:off x="539423" y="5924430"/>
            <a:ext cx="4009431" cy="369332"/>
          </a:xfrm>
          <a:prstGeom prst="rect">
            <a:avLst/>
          </a:prstGeom>
          <a:noFill/>
        </p:spPr>
        <p:txBody>
          <a:bodyPr wrap="none" rtlCol="0">
            <a:spAutoFit/>
          </a:bodyPr>
          <a:lstStyle/>
          <a:p>
            <a:r>
              <a:rPr lang="en-GB">
                <a:solidFill>
                  <a:srgbClr val="36B7B4"/>
                </a:solidFill>
                <a:latin typeface="Roboto" panose="02000000000000000000" pitchFamily="2" charset="0"/>
                <a:hlinkClick r:id="rId3">
                  <a:extLst>
                    <a:ext uri="{A12FA001-AC4F-418D-AE19-62706E023703}">
                      <ahyp:hlinkClr xmlns:ahyp="http://schemas.microsoft.com/office/drawing/2018/hyperlinkcolor" val="tx"/>
                    </a:ext>
                  </a:extLst>
                </a:hlinkClick>
              </a:rPr>
              <a:t>Scottish Index of Multiple Deprivation</a:t>
            </a:r>
            <a:endParaRPr lang="en-GB">
              <a:solidFill>
                <a:srgbClr val="36B7B4"/>
              </a:solidFill>
              <a:latin typeface="Roboto" panose="02000000000000000000" pitchFamily="2" charset="0"/>
            </a:endParaRPr>
          </a:p>
        </p:txBody>
      </p:sp>
      <p:pic>
        <p:nvPicPr>
          <p:cNvPr id="4" name="Picture 3">
            <a:extLst>
              <a:ext uri="{FF2B5EF4-FFF2-40B4-BE49-F238E27FC236}">
                <a16:creationId xmlns:a16="http://schemas.microsoft.com/office/drawing/2014/main" id="{7BEF30ED-B476-3B46-72D0-ABC96A6F364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9423" y="1556314"/>
            <a:ext cx="6368273" cy="4308249"/>
          </a:xfrm>
          <a:prstGeom prst="rect">
            <a:avLst/>
          </a:prstGeom>
        </p:spPr>
      </p:pic>
      <p:sp>
        <p:nvSpPr>
          <p:cNvPr id="8" name="TextBox 7">
            <a:extLst>
              <a:ext uri="{FF2B5EF4-FFF2-40B4-BE49-F238E27FC236}">
                <a16:creationId xmlns:a16="http://schemas.microsoft.com/office/drawing/2014/main" id="{2491B561-3C62-3E2C-79EB-C8A09EC08D1F}"/>
              </a:ext>
            </a:extLst>
          </p:cNvPr>
          <p:cNvSpPr txBox="1"/>
          <p:nvPr/>
        </p:nvSpPr>
        <p:spPr>
          <a:xfrm>
            <a:off x="7098421" y="1518855"/>
            <a:ext cx="4838475" cy="6463308"/>
          </a:xfrm>
          <a:prstGeom prst="rect">
            <a:avLst/>
          </a:prstGeom>
          <a:noFill/>
        </p:spPr>
        <p:txBody>
          <a:bodyPr wrap="square" rtlCol="0">
            <a:spAutoFit/>
          </a:bodyPr>
          <a:lstStyle/>
          <a:p>
            <a:r>
              <a:rPr lang="en-GB">
                <a:solidFill>
                  <a:schemeClr val="bg1"/>
                </a:solidFill>
                <a:latin typeface="Roboto" panose="02000000000000000000" pitchFamily="2" charset="0"/>
              </a:rPr>
              <a:t>Glasgow, Scotland’s largest city by population, is one of the UK’s most deprived areas.</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Demographers and epidemiologists have long debated a ‘Glasgow effect </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Its life expectancy is among the lowest in Europe and lower than expected, even after accounting for poverty. </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This map shows large neighbourhood variations in deprivation.</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p:txBody>
      </p:sp>
    </p:spTree>
    <p:extLst>
      <p:ext uri="{BB962C8B-B14F-4D97-AF65-F5344CB8AC3E}">
        <p14:creationId xmlns:p14="http://schemas.microsoft.com/office/powerpoint/2010/main" val="276503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1114682"/>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London </a:t>
            </a:r>
            <a:r>
              <a:rPr lang="en-GB" sz="4800">
                <a:solidFill>
                  <a:srgbClr val="36B7B4"/>
                </a:solidFill>
                <a:latin typeface="Circular Std Book Italic" panose="020B0604020101020102" pitchFamily="34" charset="0"/>
                <a:cs typeface="Circular Std Book Italic" panose="020B0604020101020102" pitchFamily="34" charset="0"/>
              </a:rPr>
              <a:t>– Crime</a:t>
            </a:r>
          </a:p>
          <a:p>
            <a:pPr algn="l"/>
            <a:r>
              <a:rPr lang="en-GB" sz="1600" i="1">
                <a:solidFill>
                  <a:srgbClr val="36B7B4"/>
                </a:solidFill>
                <a:latin typeface="Times New Roman" panose="02020603050405020304" pitchFamily="18" charset="0"/>
                <a:cs typeface="Times New Roman" panose="02020603050405020304" pitchFamily="18" charset="0"/>
              </a:rPr>
              <a:t>Tom </a:t>
            </a:r>
            <a:r>
              <a:rPr lang="en-GB" sz="1600" i="1" err="1">
                <a:solidFill>
                  <a:srgbClr val="36B7B4"/>
                </a:solidFill>
                <a:latin typeface="Times New Roman" panose="02020603050405020304" pitchFamily="18" charset="0"/>
                <a:cs typeface="Times New Roman" panose="02020603050405020304" pitchFamily="18" charset="0"/>
              </a:rPr>
              <a:t>Kirchmaier’s</a:t>
            </a:r>
            <a:r>
              <a:rPr lang="en-GB" sz="1600" i="1">
                <a:solidFill>
                  <a:srgbClr val="36B7B4"/>
                </a:solidFill>
                <a:latin typeface="Times New Roman" panose="02020603050405020304" pitchFamily="18" charset="0"/>
                <a:cs typeface="Times New Roman" panose="02020603050405020304" pitchFamily="18" charset="0"/>
              </a:rPr>
              <a:t> work with the Police</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E530C4B1-88E5-6C8F-A1C2-D12883C7130B}"/>
              </a:ext>
            </a:extLst>
          </p:cNvPr>
          <p:cNvPicPr>
            <a:picLocks noChangeAspect="1"/>
          </p:cNvPicPr>
          <p:nvPr/>
        </p:nvPicPr>
        <p:blipFill>
          <a:blip r:embed="rId3"/>
          <a:stretch>
            <a:fillRect/>
          </a:stretch>
        </p:blipFill>
        <p:spPr>
          <a:xfrm>
            <a:off x="567775" y="1616363"/>
            <a:ext cx="5895975" cy="4638675"/>
          </a:xfrm>
          <a:prstGeom prst="rect">
            <a:avLst/>
          </a:prstGeom>
        </p:spPr>
      </p:pic>
      <p:sp>
        <p:nvSpPr>
          <p:cNvPr id="9" name="TextBox 8">
            <a:extLst>
              <a:ext uri="{FF2B5EF4-FFF2-40B4-BE49-F238E27FC236}">
                <a16:creationId xmlns:a16="http://schemas.microsoft.com/office/drawing/2014/main" id="{47B63603-765D-772E-A2D6-EDC020B64A61}"/>
              </a:ext>
            </a:extLst>
          </p:cNvPr>
          <p:cNvSpPr txBox="1"/>
          <p:nvPr/>
        </p:nvSpPr>
        <p:spPr>
          <a:xfrm>
            <a:off x="474234" y="6268670"/>
            <a:ext cx="6097508" cy="369332"/>
          </a:xfrm>
          <a:prstGeom prst="rect">
            <a:avLst/>
          </a:prstGeom>
          <a:noFill/>
        </p:spPr>
        <p:txBody>
          <a:bodyPr wrap="square">
            <a:spAutoFit/>
          </a:bodyPr>
          <a:lstStyle/>
          <a:p>
            <a:r>
              <a:rPr lang="en-GB">
                <a:solidFill>
                  <a:srgbClr val="36B7B4"/>
                </a:solidFill>
                <a:latin typeface="Roboto" panose="02000000000000000000" pitchFamily="2" charset="0"/>
              </a:rPr>
              <a:t>https://sites.google.com/site/tomkirchmaier/links-data</a:t>
            </a:r>
          </a:p>
        </p:txBody>
      </p:sp>
    </p:spTree>
    <p:extLst>
      <p:ext uri="{BB962C8B-B14F-4D97-AF65-F5344CB8AC3E}">
        <p14:creationId xmlns:p14="http://schemas.microsoft.com/office/powerpoint/2010/main" val="119933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Manhattan </a:t>
            </a:r>
            <a:r>
              <a:rPr lang="en-GB" sz="4800">
                <a:solidFill>
                  <a:srgbClr val="36B7B4"/>
                </a:solidFill>
                <a:latin typeface="Circular Std Book Italic" panose="020B0604020101020102" pitchFamily="34" charset="0"/>
                <a:cs typeface="Circular Std Book Italic" panose="020B0604020101020102" pitchFamily="34" charset="0"/>
              </a:rPr>
              <a:t>– Shadows</a:t>
            </a:r>
          </a:p>
          <a:p>
            <a:pPr algn="l"/>
            <a:r>
              <a:rPr lang="en-GB" sz="1600" i="1">
                <a:solidFill>
                  <a:srgbClr val="36B7B4"/>
                </a:solidFill>
                <a:latin typeface="Times New Roman" panose="02020603050405020304" pitchFamily="18" charset="0"/>
                <a:cs typeface="Times New Roman" panose="02020603050405020304" pitchFamily="18" charset="0"/>
              </a:rPr>
              <a:t>The rise of super tall building and the problem of predicting shadows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3074" name="Picture 2" descr="Rendering of the Manhattan skyline with proposed super-tall buildings.">
            <a:extLst>
              <a:ext uri="{FF2B5EF4-FFF2-40B4-BE49-F238E27FC236}">
                <a16:creationId xmlns:a16="http://schemas.microsoft.com/office/drawing/2014/main" id="{64532412-52F9-10FA-DF23-4FAC938D899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52261" y="1702806"/>
            <a:ext cx="7348396" cy="3674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62A1ED-6AA3-5DA2-BDA3-AD2BA335271D}"/>
              </a:ext>
            </a:extLst>
          </p:cNvPr>
          <p:cNvSpPr txBox="1"/>
          <p:nvPr/>
        </p:nvSpPr>
        <p:spPr>
          <a:xfrm>
            <a:off x="474234" y="5514379"/>
            <a:ext cx="7978366" cy="369332"/>
          </a:xfrm>
          <a:prstGeom prst="rect">
            <a:avLst/>
          </a:prstGeom>
          <a:noFill/>
        </p:spPr>
        <p:txBody>
          <a:bodyPr wrap="square">
            <a:spAutoFit/>
          </a:bodyPr>
          <a:lstStyle/>
          <a:p>
            <a:r>
              <a:rPr lang="en-GB">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https://www.mas.org/interactive_features/accidental-skyline-shadows/</a:t>
            </a:r>
            <a:r>
              <a:rPr lang="en-GB">
                <a:solidFill>
                  <a:srgbClr val="36B7B4"/>
                </a:solidFill>
                <a:latin typeface="Roboto" panose="02000000000000000000" pitchFamily="2" charset="0"/>
              </a:rPr>
              <a:t> </a:t>
            </a:r>
          </a:p>
        </p:txBody>
      </p:sp>
    </p:spTree>
    <p:extLst>
      <p:ext uri="{BB962C8B-B14F-4D97-AF65-F5344CB8AC3E}">
        <p14:creationId xmlns:p14="http://schemas.microsoft.com/office/powerpoint/2010/main" val="339455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pic>
        <p:nvPicPr>
          <p:cNvPr id="5" name="Picture 4">
            <a:extLst>
              <a:ext uri="{FF2B5EF4-FFF2-40B4-BE49-F238E27FC236}">
                <a16:creationId xmlns:a16="http://schemas.microsoft.com/office/drawing/2014/main" id="{0E41C6EE-B8A7-FC6A-C5E7-B665C2B77F06}"/>
              </a:ext>
            </a:extLst>
          </p:cNvPr>
          <p:cNvPicPr>
            <a:picLocks noChangeAspect="1"/>
          </p:cNvPicPr>
          <p:nvPr/>
        </p:nvPicPr>
        <p:blipFill>
          <a:blip r:embed="rId3"/>
          <a:stretch>
            <a:fillRect/>
          </a:stretch>
        </p:blipFill>
        <p:spPr>
          <a:xfrm>
            <a:off x="591817" y="1403597"/>
            <a:ext cx="9959501" cy="4829881"/>
          </a:xfrm>
          <a:prstGeom prst="rect">
            <a:avLst/>
          </a:prstGeom>
        </p:spPr>
      </p:pic>
      <p:sp>
        <p:nvSpPr>
          <p:cNvPr id="8" name="TextBox 7">
            <a:extLst>
              <a:ext uri="{FF2B5EF4-FFF2-40B4-BE49-F238E27FC236}">
                <a16:creationId xmlns:a16="http://schemas.microsoft.com/office/drawing/2014/main" id="{CDAE7338-6E42-C30D-B541-B5398EE021CC}"/>
              </a:ext>
            </a:extLst>
          </p:cNvPr>
          <p:cNvSpPr txBox="1"/>
          <p:nvPr/>
        </p:nvSpPr>
        <p:spPr>
          <a:xfrm>
            <a:off x="335143" y="6312316"/>
            <a:ext cx="7419314" cy="369332"/>
          </a:xfrm>
          <a:prstGeom prst="rect">
            <a:avLst/>
          </a:prstGeom>
          <a:noFill/>
        </p:spPr>
        <p:txBody>
          <a:bodyPr wrap="square">
            <a:spAutoFit/>
          </a:bodyPr>
          <a:lstStyle/>
          <a:p>
            <a:r>
              <a:rPr lang="en-GB">
                <a:solidFill>
                  <a:schemeClr val="bg1"/>
                </a:solidFill>
                <a:latin typeface="Roboto" panose="02000000000000000000" pitchFamily="2" charset="0"/>
              </a:rPr>
              <a:t>https://earthobservatory.nasa.gov/features/NightLights/page3.php</a:t>
            </a:r>
          </a:p>
        </p:txBody>
      </p:sp>
      <p:sp>
        <p:nvSpPr>
          <p:cNvPr id="2" name="TextBox 1">
            <a:extLst>
              <a:ext uri="{FF2B5EF4-FFF2-40B4-BE49-F238E27FC236}">
                <a16:creationId xmlns:a16="http://schemas.microsoft.com/office/drawing/2014/main" id="{D622C150-C3E1-3385-7019-6F7D8ECF7AC6}"/>
              </a:ext>
            </a:extLst>
          </p:cNvPr>
          <p:cNvSpPr txBox="1"/>
          <p:nvPr/>
        </p:nvSpPr>
        <p:spPr>
          <a:xfrm>
            <a:off x="499295" y="1034265"/>
            <a:ext cx="7419314" cy="369332"/>
          </a:xfrm>
          <a:prstGeom prst="rect">
            <a:avLst/>
          </a:prstGeom>
          <a:noFill/>
        </p:spPr>
        <p:txBody>
          <a:bodyPr wrap="square">
            <a:spAutoFit/>
          </a:bodyPr>
          <a:lstStyle/>
          <a:p>
            <a:r>
              <a:rPr lang="en-GB">
                <a:solidFill>
                  <a:schemeClr val="bg1"/>
                </a:solidFill>
                <a:latin typeface="Roboto" panose="02000000000000000000" pitchFamily="2" charset="0"/>
              </a:rPr>
              <a:t>Nasa, and others, produce detailed night-light satellite imagery:</a:t>
            </a:r>
          </a:p>
        </p:txBody>
      </p:sp>
      <p:sp>
        <p:nvSpPr>
          <p:cNvPr id="4" name="Title 1">
            <a:extLst>
              <a:ext uri="{FF2B5EF4-FFF2-40B4-BE49-F238E27FC236}">
                <a16:creationId xmlns:a16="http://schemas.microsoft.com/office/drawing/2014/main" id="{E6CC527A-B92A-D0E6-CCAA-5B45E47B87A0}"/>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NASA </a:t>
            </a:r>
            <a:r>
              <a:rPr lang="en-GB" sz="4800">
                <a:solidFill>
                  <a:srgbClr val="36B7B4"/>
                </a:solidFill>
                <a:latin typeface="Circular Std Book Italic" panose="020B0604020101020102" pitchFamily="34" charset="0"/>
                <a:cs typeface="Circular Std Book Italic" panose="020B0604020101020102" pitchFamily="34" charset="0"/>
              </a:rPr>
              <a:t>– The Earth at Night</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238779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7" name="Title 1">
            <a:extLst>
              <a:ext uri="{FF2B5EF4-FFF2-40B4-BE49-F238E27FC236}">
                <a16:creationId xmlns:a16="http://schemas.microsoft.com/office/drawing/2014/main" id="{EBC30EB9-F3B3-DD07-8BAC-3CBF810B72BD}"/>
              </a:ext>
            </a:extLst>
          </p:cNvPr>
          <p:cNvSpPr txBox="1">
            <a:spLocks/>
          </p:cNvSpPr>
          <p:nvPr/>
        </p:nvSpPr>
        <p:spPr>
          <a:xfrm>
            <a:off x="248996" y="59608"/>
            <a:ext cx="11150416"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Nightlight</a:t>
            </a:r>
          </a:p>
          <a:p>
            <a:pPr algn="l"/>
            <a:r>
              <a:rPr lang="en-GB" sz="1600" i="1">
                <a:solidFill>
                  <a:srgbClr val="36B7B4"/>
                </a:solidFill>
                <a:latin typeface="Times New Roman" panose="02020603050405020304" pitchFamily="18" charset="0"/>
                <a:cs typeface="Times New Roman" panose="02020603050405020304" pitchFamily="18" charset="0"/>
              </a:rPr>
              <a:t>Economic (mis)measurement</a:t>
            </a:r>
          </a:p>
          <a:p>
            <a:pPr algn="l"/>
            <a:endParaRPr lang="en-GB" sz="48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2" name="TextBox 1">
            <a:extLst>
              <a:ext uri="{FF2B5EF4-FFF2-40B4-BE49-F238E27FC236}">
                <a16:creationId xmlns:a16="http://schemas.microsoft.com/office/drawing/2014/main" id="{D622C150-C3E1-3385-7019-6F7D8ECF7AC6}"/>
              </a:ext>
            </a:extLst>
          </p:cNvPr>
          <p:cNvSpPr txBox="1"/>
          <p:nvPr/>
        </p:nvSpPr>
        <p:spPr>
          <a:xfrm>
            <a:off x="8237409" y="1364282"/>
            <a:ext cx="3617325" cy="3970318"/>
          </a:xfrm>
          <a:prstGeom prst="rect">
            <a:avLst/>
          </a:prstGeom>
          <a:noFill/>
        </p:spPr>
        <p:txBody>
          <a:bodyPr wrap="square">
            <a:spAutoFit/>
          </a:bodyPr>
          <a:lstStyle/>
          <a:p>
            <a:r>
              <a:rPr lang="en-GB">
                <a:solidFill>
                  <a:schemeClr val="bg1"/>
                </a:solidFill>
                <a:latin typeface="Roboto" panose="02000000000000000000" pitchFamily="2" charset="0"/>
              </a:rPr>
              <a:t>Nightlight data can be used as a proxy for economic activity.</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This is useful where data is missing, or can’t be trusted.</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Martinez (</a:t>
            </a:r>
            <a:r>
              <a:rPr lang="en-GB">
                <a:solidFill>
                  <a:srgbClr val="36B7B4"/>
                </a:solidFill>
                <a:latin typeface="Roboto" panose="02000000000000000000" pitchFamily="2" charset="0"/>
                <a:hlinkClick r:id="rId3">
                  <a:extLst>
                    <a:ext uri="{A12FA001-AC4F-418D-AE19-62706E023703}">
                      <ahyp:hlinkClr xmlns:ahyp="http://schemas.microsoft.com/office/drawing/2018/hyperlinkcolor" val="tx"/>
                    </a:ext>
                  </a:extLst>
                </a:hlinkClick>
              </a:rPr>
              <a:t>2022</a:t>
            </a:r>
            <a:r>
              <a:rPr lang="en-GB">
                <a:solidFill>
                  <a:schemeClr val="bg1"/>
                </a:solidFill>
                <a:latin typeface="Roboto" panose="02000000000000000000" pitchFamily="2" charset="0"/>
              </a:rPr>
              <a:t>) uses nightlight data to show that autocracies systemically overreport their economic performance.</a:t>
            </a:r>
          </a:p>
        </p:txBody>
      </p:sp>
      <p:pic>
        <p:nvPicPr>
          <p:cNvPr id="6" name="Picture 5">
            <a:extLst>
              <a:ext uri="{FF2B5EF4-FFF2-40B4-BE49-F238E27FC236}">
                <a16:creationId xmlns:a16="http://schemas.microsoft.com/office/drawing/2014/main" id="{95B568A3-0073-1AB4-8EAE-6E025CA7A59F}"/>
              </a:ext>
            </a:extLst>
          </p:cNvPr>
          <p:cNvPicPr>
            <a:picLocks noChangeAspect="1"/>
          </p:cNvPicPr>
          <p:nvPr/>
        </p:nvPicPr>
        <p:blipFill>
          <a:blip r:embed="rId4"/>
          <a:stretch>
            <a:fillRect/>
          </a:stretch>
        </p:blipFill>
        <p:spPr>
          <a:xfrm>
            <a:off x="338449" y="1364282"/>
            <a:ext cx="7772400" cy="5023958"/>
          </a:xfrm>
          <a:prstGeom prst="rect">
            <a:avLst/>
          </a:prstGeom>
        </p:spPr>
      </p:pic>
      <p:sp>
        <p:nvSpPr>
          <p:cNvPr id="11" name="TextBox 10">
            <a:extLst>
              <a:ext uri="{FF2B5EF4-FFF2-40B4-BE49-F238E27FC236}">
                <a16:creationId xmlns:a16="http://schemas.microsoft.com/office/drawing/2014/main" id="{CC5BC849-DDC5-8F65-44EB-432BEABAEAF9}"/>
              </a:ext>
            </a:extLst>
          </p:cNvPr>
          <p:cNvSpPr txBox="1"/>
          <p:nvPr/>
        </p:nvSpPr>
        <p:spPr>
          <a:xfrm>
            <a:off x="338449" y="6388240"/>
            <a:ext cx="7623312" cy="1384995"/>
          </a:xfrm>
          <a:prstGeom prst="rect">
            <a:avLst/>
          </a:prstGeom>
          <a:noFill/>
        </p:spPr>
        <p:txBody>
          <a:bodyPr wrap="square">
            <a:spAutoFit/>
          </a:bodyPr>
          <a:lstStyle/>
          <a:p>
            <a:pPr fontAlgn="base"/>
            <a:r>
              <a:rPr lang="en-GB" sz="1400">
                <a:solidFill>
                  <a:schemeClr val="bg1"/>
                </a:solidFill>
                <a:latin typeface="Roboto" panose="02000000000000000000" pitchFamily="2" charset="0"/>
                <a:ea typeface="Roboto" panose="02000000000000000000" pitchFamily="2" charset="0"/>
              </a:rPr>
              <a:t>A study of lights at night suggests dictators lie about economic growth, </a:t>
            </a:r>
            <a:r>
              <a:rPr lang="en-GB" sz="1400">
                <a:solidFill>
                  <a:srgbClr val="36B7B4"/>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The Economist</a:t>
            </a:r>
            <a:endParaRPr lang="en-GB" sz="1400">
              <a:solidFill>
                <a:srgbClr val="36B7B4"/>
              </a:solidFill>
              <a:latin typeface="Roboto" panose="02000000000000000000" pitchFamily="2" charset="0"/>
              <a:ea typeface="Roboto" panose="02000000000000000000" pitchFamily="2" charset="0"/>
            </a:endParaRPr>
          </a:p>
          <a:p>
            <a:pPr fontAlgn="base"/>
            <a:endParaRPr lang="en-GB" sz="1400">
              <a:solidFill>
                <a:schemeClr val="bg1"/>
              </a:solidFill>
              <a:latin typeface="Roboto" panose="02000000000000000000" pitchFamily="2" charset="0"/>
              <a:ea typeface="Roboto" panose="02000000000000000000" pitchFamily="2" charset="0"/>
            </a:endParaRPr>
          </a:p>
          <a:p>
            <a:pPr fontAlgn="base"/>
            <a:br>
              <a:rPr lang="en-GB" sz="1400">
                <a:solidFill>
                  <a:schemeClr val="bg1"/>
                </a:solidFill>
                <a:latin typeface="Roboto" panose="02000000000000000000" pitchFamily="2" charset="0"/>
                <a:ea typeface="Roboto" panose="02000000000000000000" pitchFamily="2" charset="0"/>
              </a:rPr>
            </a:br>
            <a:endParaRPr lang="en-GB" sz="1400">
              <a:solidFill>
                <a:schemeClr val="bg1"/>
              </a:solidFill>
              <a:latin typeface="Roboto" panose="02000000000000000000" pitchFamily="2" charset="0"/>
              <a:ea typeface="Roboto" panose="02000000000000000000" pitchFamily="2" charset="0"/>
            </a:endParaRPr>
          </a:p>
          <a:p>
            <a:pPr fontAlgn="base"/>
            <a:endParaRPr lang="en-GB" sz="1400">
              <a:solidFill>
                <a:schemeClr val="bg1"/>
              </a:solidFill>
              <a:latin typeface="Roboto" panose="02000000000000000000" pitchFamily="2" charset="0"/>
              <a:ea typeface="Roboto" panose="02000000000000000000" pitchFamily="2" charset="0"/>
            </a:endParaRPr>
          </a:p>
          <a:p>
            <a:pPr fontAlgn="base"/>
            <a:endParaRPr lang="en-GB" sz="140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7974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E4FF78-4C7B-464A-B288-3B6F9A06BB31}"/>
              </a:ext>
            </a:extLst>
          </p:cNvPr>
          <p:cNvSpPr txBox="1">
            <a:spLocks/>
          </p:cNvSpPr>
          <p:nvPr/>
        </p:nvSpPr>
        <p:spPr>
          <a:xfrm>
            <a:off x="483289" y="315174"/>
            <a:ext cx="11313376"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Modern maps</a:t>
            </a:r>
            <a:r>
              <a:rPr lang="en-GB" sz="4800">
                <a:solidFill>
                  <a:srgbClr val="36B7B4"/>
                </a:solidFill>
                <a:latin typeface="Roboto" panose="02000000000000000000" pitchFamily="2" charset="0"/>
                <a:ea typeface="Roboto" panose="02000000000000000000" pitchFamily="2" charset="0"/>
                <a:cs typeface="Roboto" panose="02000000000000000000" pitchFamily="2" charset="0"/>
              </a:rPr>
              <a:t>.</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More interesting examples</a:t>
            </a:r>
            <a:endParaRPr lang="en-GB" sz="20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124F5525-0565-D64A-6A25-FE2F8B7D378E}"/>
              </a:ext>
            </a:extLst>
          </p:cNvPr>
          <p:cNvSpPr txBox="1"/>
          <p:nvPr/>
        </p:nvSpPr>
        <p:spPr>
          <a:xfrm>
            <a:off x="483289" y="1941792"/>
            <a:ext cx="5557932" cy="3139321"/>
          </a:xfrm>
          <a:prstGeom prst="rect">
            <a:avLst/>
          </a:prstGeom>
          <a:noFill/>
        </p:spPr>
        <p:txBody>
          <a:bodyPr wrap="none" rtlCol="0">
            <a:spAutoFit/>
          </a:bodyPr>
          <a:lstStyle/>
          <a:p>
            <a:r>
              <a:rPr lang="en-GB">
                <a:solidFill>
                  <a:schemeClr val="bg1"/>
                </a:solidFill>
                <a:latin typeface="Roboto" panose="02000000000000000000" pitchFamily="2" charset="0"/>
              </a:rPr>
              <a:t>Justice Map – Crime in the US</a:t>
            </a:r>
          </a:p>
          <a:p>
            <a:r>
              <a:rPr lang="en-GB">
                <a:solidFill>
                  <a:srgbClr val="36B7B4"/>
                </a:solidFill>
                <a:latin typeface="Roboto" panose="02000000000000000000" pitchFamily="2" charset="0"/>
                <a:hlinkClick r:id="rId3">
                  <a:extLst>
                    <a:ext uri="{A12FA001-AC4F-418D-AE19-62706E023703}">
                      <ahyp:hlinkClr xmlns:ahyp="http://schemas.microsoft.com/office/drawing/2018/hyperlinkcolor" val="tx"/>
                    </a:ext>
                  </a:extLst>
                </a:hlinkClick>
              </a:rPr>
              <a:t>justicemap.org</a:t>
            </a:r>
            <a:endParaRPr lang="en-GB">
              <a:solidFill>
                <a:srgbClr val="36B7B4"/>
              </a:solidFill>
              <a:latin typeface="Roboto" panose="02000000000000000000" pitchFamily="2" charset="0"/>
            </a:endParaRPr>
          </a:p>
          <a:p>
            <a:endParaRPr lang="en-GB">
              <a:solidFill>
                <a:srgbClr val="36B7B4"/>
              </a:solidFill>
              <a:latin typeface="Roboto" panose="02000000000000000000" pitchFamily="2" charset="0"/>
            </a:endParaRPr>
          </a:p>
          <a:p>
            <a:r>
              <a:rPr lang="en-GB">
                <a:solidFill>
                  <a:schemeClr val="bg1"/>
                </a:solidFill>
                <a:latin typeface="Roboto" panose="02000000000000000000" pitchFamily="2" charset="0"/>
              </a:rPr>
              <a:t>Deforestation</a:t>
            </a:r>
          </a:p>
          <a:p>
            <a:r>
              <a:rPr lang="en-GB">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globalforestwatch.org/map/</a:t>
            </a:r>
            <a:endParaRPr lang="en-GB">
              <a:solidFill>
                <a:srgbClr val="36B7B4"/>
              </a:solidFill>
              <a:latin typeface="Roboto" panose="02000000000000000000" pitchFamily="2" charset="0"/>
            </a:endParaRPr>
          </a:p>
          <a:p>
            <a:endParaRPr lang="en-GB">
              <a:solidFill>
                <a:srgbClr val="36B7B4"/>
              </a:solidFill>
              <a:latin typeface="Roboto" panose="02000000000000000000" pitchFamily="2" charset="0"/>
            </a:endParaRPr>
          </a:p>
          <a:p>
            <a:r>
              <a:rPr lang="en-GB">
                <a:solidFill>
                  <a:schemeClr val="bg1"/>
                </a:solidFill>
                <a:latin typeface="Roboto" panose="02000000000000000000" pitchFamily="2" charset="0"/>
              </a:rPr>
              <a:t>ONS Census Maps</a:t>
            </a:r>
          </a:p>
          <a:p>
            <a:r>
              <a:rPr lang="en-GB" err="1">
                <a:solidFill>
                  <a:srgbClr val="36B7B4"/>
                </a:solidFill>
                <a:latin typeface="Roboto" panose="02000000000000000000" pitchFamily="2" charset="0"/>
              </a:rPr>
              <a:t>ons.gov.uk</a:t>
            </a:r>
            <a:r>
              <a:rPr lang="en-GB">
                <a:solidFill>
                  <a:srgbClr val="36B7B4"/>
                </a:solidFill>
                <a:latin typeface="Roboto" panose="02000000000000000000" pitchFamily="2" charset="0"/>
              </a:rPr>
              <a:t>/census/maps/ </a:t>
            </a:r>
          </a:p>
          <a:p>
            <a:endParaRPr lang="en-GB">
              <a:solidFill>
                <a:srgbClr val="36B7B4"/>
              </a:solidFill>
              <a:latin typeface="Roboto" panose="02000000000000000000" pitchFamily="2" charset="0"/>
            </a:endParaRPr>
          </a:p>
          <a:p>
            <a:r>
              <a:rPr lang="en-GB">
                <a:solidFill>
                  <a:schemeClr val="bg1"/>
                </a:solidFill>
                <a:latin typeface="Roboto" panose="02000000000000000000" pitchFamily="2" charset="0"/>
              </a:rPr>
              <a:t>ECO Around the UK</a:t>
            </a:r>
          </a:p>
          <a:p>
            <a:r>
              <a:rPr lang="en-GB" err="1">
                <a:solidFill>
                  <a:srgbClr val="36B7B4"/>
                </a:solidFill>
                <a:latin typeface="Roboto" panose="02000000000000000000" pitchFamily="2" charset="0"/>
              </a:rPr>
              <a:t>economicsobservatory.com</a:t>
            </a:r>
            <a:r>
              <a:rPr lang="en-GB">
                <a:solidFill>
                  <a:srgbClr val="36B7B4"/>
                </a:solidFill>
                <a:latin typeface="Roboto" panose="02000000000000000000" pitchFamily="2" charset="0"/>
              </a:rPr>
              <a:t>/data-hub/sandbox/map</a:t>
            </a:r>
          </a:p>
        </p:txBody>
      </p:sp>
      <p:pic>
        <p:nvPicPr>
          <p:cNvPr id="4" name="Picture 3">
            <a:extLst>
              <a:ext uri="{FF2B5EF4-FFF2-40B4-BE49-F238E27FC236}">
                <a16:creationId xmlns:a16="http://schemas.microsoft.com/office/drawing/2014/main" id="{D3CD3FF8-4A10-9BF6-11FF-4E58FC7E94C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748903"/>
            <a:ext cx="5201237" cy="5012724"/>
          </a:xfrm>
          <a:prstGeom prst="rect">
            <a:avLst/>
          </a:prstGeom>
        </p:spPr>
      </p:pic>
    </p:spTree>
    <p:extLst>
      <p:ext uri="{BB962C8B-B14F-4D97-AF65-F5344CB8AC3E}">
        <p14:creationId xmlns:p14="http://schemas.microsoft.com/office/powerpoint/2010/main" val="53634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a:solidFill>
                  <a:schemeClr val="bg1"/>
                </a:solidFill>
                <a:latin typeface="Circular Std Book Italic" panose="020B0604020101020102" pitchFamily="34" charset="0"/>
                <a:cs typeface="Circular Std Book Italic" panose="020B0604020101020102" pitchFamily="34" charset="0"/>
              </a:rPr>
              <a:t>Week 8</a:t>
            </a:r>
            <a:r>
              <a:rPr lang="en-GB" sz="5400">
                <a:solidFill>
                  <a:srgbClr val="F4C245"/>
                </a:solidFill>
                <a:latin typeface="Circular Std Book Italic" panose="020B0604020101020102" pitchFamily="34" charset="0"/>
                <a:cs typeface="Circular Std Book Italic" panose="020B0604020101020102" pitchFamily="34" charset="0"/>
              </a:rPr>
              <a:t>.</a:t>
            </a:r>
            <a:endParaRPr lang="en-GB">
              <a:solidFill>
                <a:srgbClr val="F4C245"/>
              </a:solidFill>
              <a:latin typeface="Circular Std Book Italic" panose="020B0604020101020102" pitchFamily="34" charset="0"/>
              <a:cs typeface="Circular Std Book Italic"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2011886"/>
            <a:ext cx="11445948" cy="4351338"/>
          </a:xfrm>
        </p:spPr>
        <p:txBody>
          <a:bodyPr>
            <a:normAutofit/>
          </a:bodyPr>
          <a:lstStyle/>
          <a:p>
            <a:pPr>
              <a:lnSpc>
                <a:spcPct val="150000"/>
              </a:lnSpc>
            </a:pPr>
            <a:r>
              <a:rPr lang="en-GB">
                <a:solidFill>
                  <a:srgbClr val="36B7B4"/>
                </a:solidFill>
                <a:latin typeface="Circular Std Book Italic" panose="020B0604020101020102" pitchFamily="34" charset="0"/>
                <a:cs typeface="Circular Std Book Italic" panose="020B0604020101020102" pitchFamily="34" charset="0"/>
              </a:rPr>
              <a:t>Motivation. </a:t>
            </a:r>
            <a:r>
              <a:rPr lang="en-GB">
                <a:solidFill>
                  <a:schemeClr val="bg1"/>
                </a:solidFill>
                <a:latin typeface="Circular Std Book Italic" panose="020B0604020101020102" pitchFamily="34" charset="0"/>
                <a:cs typeface="Circular Std Book Italic" panose="020B0604020101020102" pitchFamily="34" charset="0"/>
              </a:rPr>
              <a:t>Some maps from the ECO team</a:t>
            </a:r>
            <a:r>
              <a:rPr lang="en-GB">
                <a:solidFill>
                  <a:srgbClr val="36B7B4"/>
                </a:solidFill>
                <a:latin typeface="Circular Std Book Italic" panose="020B0604020101020102" pitchFamily="34" charset="0"/>
                <a:cs typeface="Circular Std Book Italic" panose="020B0604020101020102" pitchFamily="34" charset="0"/>
              </a:rPr>
              <a:t> </a:t>
            </a:r>
          </a:p>
          <a:p>
            <a:pPr>
              <a:lnSpc>
                <a:spcPct val="150000"/>
              </a:lnSpc>
            </a:pPr>
            <a:r>
              <a:rPr lang="en-GB">
                <a:solidFill>
                  <a:srgbClr val="36B7B4"/>
                </a:solidFill>
                <a:latin typeface="Circular Std Book Italic" panose="020B0604020101020102" pitchFamily="34" charset="0"/>
                <a:cs typeface="Circular Std Book Italic" panose="020B0604020101020102" pitchFamily="34" charset="0"/>
              </a:rPr>
              <a:t>History. </a:t>
            </a:r>
            <a:r>
              <a:rPr lang="en-GB">
                <a:solidFill>
                  <a:schemeClr val="bg1"/>
                </a:solidFill>
                <a:latin typeface="Circular Std Book Italic" panose="020B0604020101020102" pitchFamily="34" charset="0"/>
                <a:cs typeface="Circular Std Book Italic" panose="020B0604020101020102" pitchFamily="34" charset="0"/>
              </a:rPr>
              <a:t>Origins of social cartography. </a:t>
            </a:r>
          </a:p>
          <a:p>
            <a:pPr>
              <a:lnSpc>
                <a:spcPct val="150000"/>
              </a:lnSpc>
            </a:pPr>
            <a:r>
              <a:rPr lang="en-GB">
                <a:solidFill>
                  <a:srgbClr val="36B7B4"/>
                </a:solidFill>
                <a:latin typeface="Circular Std Book Italic" panose="020B0604020101020102" pitchFamily="34" charset="0"/>
                <a:cs typeface="Circular Std Book Italic" panose="020B0604020101020102" pitchFamily="34" charset="0"/>
              </a:rPr>
              <a:t>Mapping today. </a:t>
            </a:r>
            <a:r>
              <a:rPr lang="en-GB">
                <a:solidFill>
                  <a:schemeClr val="bg1"/>
                </a:solidFill>
                <a:latin typeface="Circular Std Book Italic" panose="020B0604020101020102" pitchFamily="34" charset="0"/>
                <a:cs typeface="Circular Std Book Italic" panose="020B0604020101020102" pitchFamily="34" charset="0"/>
              </a:rPr>
              <a:t>Modern examples.</a:t>
            </a:r>
          </a:p>
          <a:p>
            <a:pPr>
              <a:lnSpc>
                <a:spcPct val="150000"/>
              </a:lnSpc>
            </a:pPr>
            <a:r>
              <a:rPr lang="en-GB">
                <a:solidFill>
                  <a:srgbClr val="36B7B4"/>
                </a:solidFill>
                <a:latin typeface="Circular Std Book Italic" panose="020B0604020101020102" pitchFamily="34" charset="0"/>
                <a:cs typeface="Circular Std Book Italic" panose="020B0604020101020102" pitchFamily="34" charset="0"/>
              </a:rPr>
              <a:t>How to make maps. </a:t>
            </a:r>
            <a:r>
              <a:rPr lang="en-GB">
                <a:solidFill>
                  <a:schemeClr val="bg1"/>
                </a:solidFill>
                <a:latin typeface="Circular Std Book Italic" panose="020B0604020101020102" pitchFamily="34" charset="0"/>
                <a:cs typeface="Circular Std Book Italic" panose="020B0604020101020102" pitchFamily="34" charset="0"/>
              </a:rPr>
              <a:t>The nuts and bolts of cartography.</a:t>
            </a:r>
          </a:p>
          <a:p>
            <a:pPr>
              <a:lnSpc>
                <a:spcPct val="150000"/>
              </a:lnSpc>
            </a:pPr>
            <a:r>
              <a:rPr lang="en-GB">
                <a:solidFill>
                  <a:srgbClr val="36B7B4"/>
                </a:solidFill>
                <a:latin typeface="Circular Std Book Italic" panose="020B0604020101020102" pitchFamily="34" charset="0"/>
                <a:cs typeface="Circular Std Book Italic" panose="020B0604020101020102" pitchFamily="34" charset="0"/>
              </a:rPr>
              <a:t>Code-along. </a:t>
            </a:r>
            <a:r>
              <a:rPr lang="en-GB">
                <a:solidFill>
                  <a:schemeClr val="bg1"/>
                </a:solidFill>
                <a:latin typeface="Circular Std Book Italic" panose="020B0604020101020102" pitchFamily="34" charset="0"/>
                <a:cs typeface="Circular Std Book Italic" panose="020B0604020101020102" pitchFamily="34" charset="0"/>
              </a:rPr>
              <a:t>Building your first maps. </a:t>
            </a:r>
            <a:r>
              <a:rPr lang="en-GB">
                <a:solidFill>
                  <a:srgbClr val="36B7B4"/>
                </a:solidFill>
                <a:latin typeface="Circular Std Book Italic" panose="020B0604020101020102" pitchFamily="34" charset="0"/>
                <a:cs typeface="Circular Std Book Italic" panose="020B0604020101020102" pitchFamily="34" charset="0"/>
              </a:rPr>
              <a:t> </a:t>
            </a:r>
          </a:p>
          <a:p>
            <a:pPr>
              <a:lnSpc>
                <a:spcPct val="150000"/>
              </a:lnSpc>
            </a:pPr>
            <a:endParaRPr lang="en-GB">
              <a:solidFill>
                <a:srgbClr val="0063AF"/>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034022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E91AA-4E1F-5F3F-7408-9704D237EBBC}"/>
              </a:ext>
            </a:extLst>
          </p:cNvPr>
          <p:cNvPicPr>
            <a:picLocks noChangeAspect="1"/>
          </p:cNvPicPr>
          <p:nvPr/>
        </p:nvPicPr>
        <p:blipFill>
          <a:blip r:embed="rId2"/>
          <a:stretch>
            <a:fillRect/>
          </a:stretch>
        </p:blipFill>
        <p:spPr>
          <a:xfrm>
            <a:off x="7683335" y="22492"/>
            <a:ext cx="4508665" cy="6828427"/>
          </a:xfrm>
          <a:prstGeom prst="rect">
            <a:avLst/>
          </a:prstGeom>
        </p:spPr>
      </p:pic>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642638" y="1562368"/>
            <a:ext cx="9658174" cy="2387600"/>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400">
                <a:solidFill>
                  <a:schemeClr val="bg1"/>
                </a:solidFill>
                <a:latin typeface="Circular Std Book Italic" panose="020B0604020101020102" pitchFamily="34" charset="0"/>
                <a:cs typeface="Circular Std Book Italic" panose="020B0604020101020102" pitchFamily="34" charset="0"/>
              </a:rPr>
              <a:t>8.3  Map making</a:t>
            </a:r>
            <a:r>
              <a:rPr lang="en-GB" sz="5400">
                <a:solidFill>
                  <a:srgbClr val="F4C245"/>
                </a:solidFill>
                <a:latin typeface="Circular Std Book Italic" panose="020B0604020101020102" pitchFamily="34" charset="0"/>
                <a:cs typeface="Circular Std Book Italic" panose="020B0604020101020102" pitchFamily="34" charset="0"/>
              </a:rPr>
              <a:t>.</a:t>
            </a:r>
            <a:br>
              <a:rPr lang="en-GB" sz="5400">
                <a:solidFill>
                  <a:srgbClr val="36B7B4"/>
                </a:solidFill>
                <a:latin typeface="Circular Std Book Italic" panose="020B0604020101020102" pitchFamily="34" charset="0"/>
                <a:cs typeface="Circular Std Book Italic" panose="020B0604020101020102" pitchFamily="34" charset="0"/>
              </a:rPr>
            </a:br>
            <a:r>
              <a:rPr lang="en-GB" sz="2800">
                <a:solidFill>
                  <a:srgbClr val="36B7B4"/>
                </a:solidFill>
                <a:latin typeface="Circular Std Book Italic" panose="020B0604020101020102" pitchFamily="34" charset="77"/>
                <a:ea typeface="+mn-ea"/>
                <a:cs typeface="Circular Std Book Italic" panose="020B0604020101020102" pitchFamily="34" charset="77"/>
              </a:rPr>
              <a:t>The theory and tools you need to make maps</a:t>
            </a:r>
            <a:endParaRPr lang="en-GB">
              <a:solidFill>
                <a:srgbClr val="36B7B4"/>
              </a:solidFill>
              <a:latin typeface="Circular Std Book Italic" panose="020B0604020101020102" pitchFamily="34" charset="77"/>
              <a:cs typeface="Circular Std Book Italic" panose="020B0604020101020102" pitchFamily="34" charset="77"/>
            </a:endParaRPr>
          </a:p>
        </p:txBody>
      </p:sp>
    </p:spTree>
    <p:extLst>
      <p:ext uri="{BB962C8B-B14F-4D97-AF65-F5344CB8AC3E}">
        <p14:creationId xmlns:p14="http://schemas.microsoft.com/office/powerpoint/2010/main" val="2825722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83289" y="315174"/>
            <a:ext cx="11313376"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Key terms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Some of the key terms that you will see when building your own maps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2000" b="1">
              <a:solidFill>
                <a:srgbClr val="36B7B4"/>
              </a:solidFill>
              <a:latin typeface="Circular Std Book Italic" panose="020B0604020101020102" pitchFamily="34" charset="0"/>
              <a:cs typeface="Circular Std Book Italic" panose="020B0604020101020102" pitchFamily="34" charset="0"/>
            </a:endParaRPr>
          </a:p>
          <a:p>
            <a:pPr algn="l"/>
            <a:endParaRPr lang="en-GB" sz="1800" b="1">
              <a:solidFill>
                <a:srgbClr val="36B7B4"/>
              </a:solidFill>
              <a:latin typeface="Circular Std Book Italic" panose="020B0604020101020102" pitchFamily="34" charset="0"/>
              <a:cs typeface="Circular Std Book Italic" panose="020B0604020101020102" pitchFamily="34" charset="0"/>
            </a:endParaRPr>
          </a:p>
          <a:p>
            <a:pPr algn="l"/>
            <a:endParaRPr lang="en-GB" sz="1800" b="1">
              <a:solidFill>
                <a:srgbClr val="36B7B4"/>
              </a:solidFill>
              <a:latin typeface="Circular Std Book Italic" panose="020B0604020101020102" pitchFamily="34" charset="0"/>
              <a:cs typeface="Circular Std Book Italic" panose="020B0604020101020102" pitchFamily="34" charset="0"/>
            </a:endParaRPr>
          </a:p>
          <a:p>
            <a:pPr algn="l"/>
            <a:r>
              <a:rPr lang="en-GB" sz="1800" b="1">
                <a:solidFill>
                  <a:srgbClr val="36B7B4"/>
                </a:solidFill>
                <a:latin typeface="Circular Std Book Italic" panose="020B0604020101020102" pitchFamily="34" charset="0"/>
                <a:cs typeface="Circular Std Book Italic" panose="020B0604020101020102" pitchFamily="34" charset="0"/>
              </a:rPr>
              <a:t>Longitude</a:t>
            </a:r>
            <a:endParaRPr lang="en-GB" sz="1800" b="1">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1800">
                <a:solidFill>
                  <a:schemeClr val="bg1"/>
                </a:solidFill>
                <a:latin typeface="Circular Std Book Italic" panose="020B0604020101020102" pitchFamily="34" charset="0"/>
                <a:cs typeface="Circular Std Book Italic" panose="020B0604020101020102" pitchFamily="34" charset="0"/>
              </a:rPr>
              <a:t>Appear as vertical lines. Measured from Prime Meridian in degrees.</a:t>
            </a:r>
          </a:p>
          <a:p>
            <a:pPr marL="342900" indent="-342900" algn="l">
              <a:buFont typeface="Arial" panose="020B0604020202020204" pitchFamily="34" charset="0"/>
              <a:buChar char="•"/>
            </a:pPr>
            <a:r>
              <a:rPr lang="en-GB" sz="1800">
                <a:solidFill>
                  <a:schemeClr val="bg1"/>
                </a:solidFill>
                <a:latin typeface="Circular Std Book Italic" panose="020B0604020101020102" pitchFamily="34" charset="0"/>
                <a:cs typeface="Circular Std Book Italic" panose="020B0604020101020102" pitchFamily="34" charset="0"/>
              </a:rPr>
              <a:t>IERS Reference Meridian (close to Greenwich Meridian), used in Global Positioning System (GPS).</a:t>
            </a:r>
          </a:p>
          <a:p>
            <a:pPr marL="342900" indent="-342900" algn="l">
              <a:buFont typeface="Arial" panose="020B0604020202020204" pitchFamily="34" charset="0"/>
              <a:buChar char="•"/>
            </a:pPr>
            <a:r>
              <a:rPr lang="en-GB" sz="1800">
                <a:solidFill>
                  <a:schemeClr val="bg1"/>
                </a:solidFill>
                <a:latin typeface="Circular Std Book Italic" panose="020B0604020101020102" pitchFamily="34" charset="0"/>
                <a:cs typeface="Circular Std Book Italic" panose="020B0604020101020102" pitchFamily="34" charset="0"/>
              </a:rPr>
              <a:t>0° at the Prime Meridian, from +180° Eastward to – 180° Westward.  </a:t>
            </a:r>
          </a:p>
          <a:p>
            <a:pPr algn="l"/>
            <a:endParaRPr lang="en-GB" sz="1800">
              <a:solidFill>
                <a:schemeClr val="bg1"/>
              </a:solidFill>
              <a:latin typeface="Circular Std Book Italic" panose="020B0604020101020102" pitchFamily="34" charset="0"/>
              <a:cs typeface="Circular Std Book Italic" panose="020B0604020101020102" pitchFamily="34" charset="0"/>
            </a:endParaRPr>
          </a:p>
          <a:p>
            <a:pPr marL="800100" lvl="1" indent="-342900">
              <a:buFont typeface="Arial" panose="020B0604020202020204" pitchFamily="34" charset="0"/>
              <a:buChar char="•"/>
            </a:pPr>
            <a:r>
              <a:rPr lang="en-GB" sz="100">
                <a:solidFill>
                  <a:schemeClr val="bg1"/>
                </a:solidFill>
                <a:latin typeface="Circular Std Book Italic" panose="020B0604020101020102" pitchFamily="34" charset="0"/>
                <a:cs typeface="Circular Std Book Italic" panose="020B0604020101020102" pitchFamily="34" charset="0"/>
              </a:rPr>
              <a:t> </a:t>
            </a:r>
          </a:p>
          <a:p>
            <a:pPr algn="l"/>
            <a:r>
              <a:rPr lang="en-GB" sz="1800">
                <a:solidFill>
                  <a:srgbClr val="36B7B4"/>
                </a:solidFill>
                <a:latin typeface="Circular Std Book Italic" panose="020B0604020101020102" pitchFamily="34" charset="0"/>
                <a:cs typeface="Circular Std Book Italic" panose="020B0604020101020102" pitchFamily="34" charset="0"/>
              </a:rPr>
              <a:t>Latitude</a:t>
            </a:r>
          </a:p>
          <a:p>
            <a:pPr marL="342900" indent="-342900" algn="l">
              <a:buFont typeface="Arial" panose="020B0604020202020204" pitchFamily="34" charset="0"/>
              <a:buChar char="•"/>
            </a:pPr>
            <a:r>
              <a:rPr lang="en-GB" sz="1800">
                <a:solidFill>
                  <a:schemeClr val="bg1"/>
                </a:solidFill>
                <a:latin typeface="Circular Std Book Italic" panose="020B0604020101020102" pitchFamily="34" charset="0"/>
                <a:cs typeface="Circular Std Book Italic" panose="020B0604020101020102" pitchFamily="34" charset="0"/>
              </a:rPr>
              <a:t>Appear as horizontal lines. Measured as degrees.</a:t>
            </a:r>
          </a:p>
          <a:p>
            <a:pPr marL="342900" indent="-342900" algn="l">
              <a:buFont typeface="Arial" panose="020B0604020202020204" pitchFamily="34" charset="0"/>
              <a:buChar char="•"/>
            </a:pPr>
            <a:r>
              <a:rPr lang="en-GB" sz="1800">
                <a:solidFill>
                  <a:schemeClr val="bg1"/>
                </a:solidFill>
                <a:latin typeface="Circular Std Book Italic" panose="020B0604020101020102" pitchFamily="34" charset="0"/>
                <a:cs typeface="Circular Std Book Italic" panose="020B0604020101020102" pitchFamily="34" charset="0"/>
              </a:rPr>
              <a:t>-90° at North Pole, 0° at the Equator, +90° at the South Pole. </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124" name="Picture 4">
            <a:extLst>
              <a:ext uri="{FF2B5EF4-FFF2-40B4-BE49-F238E27FC236}">
                <a16:creationId xmlns:a16="http://schemas.microsoft.com/office/drawing/2014/main" id="{BE9D80A0-E43E-CBD9-821E-2B9018D530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55449" y="1022289"/>
            <a:ext cx="6294891" cy="319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91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D547FAD9-03B2-890B-E9AD-C19EF2D694C9}"/>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B99991D9-5E28-3F09-E127-284FE5D84FC9}"/>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F6672528-5FF1-570E-D107-BD07F0A16279}"/>
              </a:ext>
            </a:extLst>
          </p:cNvPr>
          <p:cNvSpPr txBox="1">
            <a:spLocks/>
          </p:cNvSpPr>
          <p:nvPr/>
        </p:nvSpPr>
        <p:spPr>
          <a:xfrm>
            <a:off x="474234" y="404664"/>
            <a:ext cx="11181959" cy="121169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Our world map</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On Google maps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descr="A map of the world&#10;&#10;Description automatically generated">
            <a:extLst>
              <a:ext uri="{FF2B5EF4-FFF2-40B4-BE49-F238E27FC236}">
                <a16:creationId xmlns:a16="http://schemas.microsoft.com/office/drawing/2014/main" id="{F489F5A9-DDAC-2291-0237-DC5E2C4724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73300" y="1320800"/>
            <a:ext cx="7645400" cy="5254368"/>
          </a:xfrm>
          <a:prstGeom prst="rect">
            <a:avLst/>
          </a:prstGeom>
        </p:spPr>
      </p:pic>
    </p:spTree>
    <p:extLst>
      <p:ext uri="{BB962C8B-B14F-4D97-AF65-F5344CB8AC3E}">
        <p14:creationId xmlns:p14="http://schemas.microsoft.com/office/powerpoint/2010/main" val="1410743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121169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Which is bigger</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Greenland vs Australia</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376BDFF6-9103-51A1-FD33-41618C1E3B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0931" y="1760424"/>
            <a:ext cx="3911600" cy="4107180"/>
          </a:xfrm>
          <a:prstGeom prst="rect">
            <a:avLst/>
          </a:prstGeom>
        </p:spPr>
      </p:pic>
      <p:pic>
        <p:nvPicPr>
          <p:cNvPr id="8" name="Picture 7" descr="A map of australia with a blue pin&#10;&#10;Description automatically generated">
            <a:extLst>
              <a:ext uri="{FF2B5EF4-FFF2-40B4-BE49-F238E27FC236}">
                <a16:creationId xmlns:a16="http://schemas.microsoft.com/office/drawing/2014/main" id="{DBB3412D-4E2B-935E-51BA-FBB8C855A6C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27786" y="1760424"/>
            <a:ext cx="4610113" cy="4102578"/>
          </a:xfrm>
          <a:prstGeom prst="rect">
            <a:avLst/>
          </a:prstGeom>
        </p:spPr>
      </p:pic>
    </p:spTree>
    <p:extLst>
      <p:ext uri="{BB962C8B-B14F-4D97-AF65-F5344CB8AC3E}">
        <p14:creationId xmlns:p14="http://schemas.microsoft.com/office/powerpoint/2010/main" val="414172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04FA47A6-CBE8-75F9-F6CB-5F77BA53D0FC}"/>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1D8F19F0-5066-5689-B82D-DACA9882051D}"/>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en-GB" sz="1425"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Title 1">
            <a:extLst>
              <a:ext uri="{FF2B5EF4-FFF2-40B4-BE49-F238E27FC236}">
                <a16:creationId xmlns:a16="http://schemas.microsoft.com/office/drawing/2014/main" id="{20EE8BC9-5792-0D80-ED25-D2E3D5E26C5C}"/>
              </a:ext>
            </a:extLst>
          </p:cNvPr>
          <p:cNvSpPr txBox="1">
            <a:spLocks/>
          </p:cNvSpPr>
          <p:nvPr/>
        </p:nvSpPr>
        <p:spPr>
          <a:xfrm>
            <a:off x="474234" y="404664"/>
            <a:ext cx="11181959" cy="121169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rPr>
              <a:t>Which is bigger</a:t>
            </a:r>
            <a:r>
              <a:rPr kumimoji="0" lang="en-GB" sz="48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rPr>
              <a:t>?</a:t>
            </a:r>
          </a:p>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1600" b="0" i="1" u="none" strike="noStrike" kern="1200" cap="none" spc="0" normalizeH="0" baseline="0" noProof="0">
                <a:ln>
                  <a:noFill/>
                </a:ln>
                <a:solidFill>
                  <a:srgbClr val="36B7B4"/>
                </a:solidFill>
                <a:effectLst/>
                <a:uLnTx/>
                <a:uFillTx/>
                <a:latin typeface="Times New Roman" panose="02020603050405020304" pitchFamily="18" charset="0"/>
                <a:ea typeface="+mj-ea"/>
                <a:cs typeface="Times New Roman" panose="02020603050405020304" pitchFamily="18" charset="0"/>
              </a:rPr>
              <a:t>Greenland vs Australia</a:t>
            </a: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p:txBody>
      </p:sp>
      <p:pic>
        <p:nvPicPr>
          <p:cNvPr id="5" name="Picture 4">
            <a:extLst>
              <a:ext uri="{FF2B5EF4-FFF2-40B4-BE49-F238E27FC236}">
                <a16:creationId xmlns:a16="http://schemas.microsoft.com/office/drawing/2014/main" id="{EB33F732-444E-77E9-D714-CC15FA0ABD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0931" y="1760424"/>
            <a:ext cx="3911600" cy="4107180"/>
          </a:xfrm>
          <a:prstGeom prst="rect">
            <a:avLst/>
          </a:prstGeom>
        </p:spPr>
      </p:pic>
      <p:pic>
        <p:nvPicPr>
          <p:cNvPr id="8" name="Picture 7" descr="A map of australia with a blue pin&#10;&#10;Description automatically generated">
            <a:extLst>
              <a:ext uri="{FF2B5EF4-FFF2-40B4-BE49-F238E27FC236}">
                <a16:creationId xmlns:a16="http://schemas.microsoft.com/office/drawing/2014/main" id="{40A6E19C-BCD5-0C0C-D5A5-7EF56DB5FF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27786" y="1760424"/>
            <a:ext cx="4610113" cy="4102578"/>
          </a:xfrm>
          <a:prstGeom prst="rect">
            <a:avLst/>
          </a:prstGeom>
        </p:spPr>
      </p:pic>
      <p:sp>
        <p:nvSpPr>
          <p:cNvPr id="2" name="TextBox 1">
            <a:extLst>
              <a:ext uri="{FF2B5EF4-FFF2-40B4-BE49-F238E27FC236}">
                <a16:creationId xmlns:a16="http://schemas.microsoft.com/office/drawing/2014/main" id="{5204B4EE-2051-0699-B058-D2CF6AD4275E}"/>
              </a:ext>
            </a:extLst>
          </p:cNvPr>
          <p:cNvSpPr txBox="1"/>
          <p:nvPr/>
        </p:nvSpPr>
        <p:spPr>
          <a:xfrm>
            <a:off x="2172326" y="6011665"/>
            <a:ext cx="1968809" cy="369332"/>
          </a:xfrm>
          <a:prstGeom prst="rect">
            <a:avLst/>
          </a:prstGeom>
          <a:noFill/>
        </p:spPr>
        <p:txBody>
          <a:bodyPr wrap="none" rtlCol="0">
            <a:spAutoFit/>
          </a:bodyPr>
          <a:lstStyle/>
          <a:p>
            <a:pPr algn="ctr"/>
            <a:r>
              <a:rPr lang="en-GB" b="0" i="0">
                <a:solidFill>
                  <a:schemeClr val="bg1"/>
                </a:solidFill>
                <a:effectLst/>
                <a:latin typeface="Roboto" panose="02000000000000000000" pitchFamily="2" charset="0"/>
                <a:ea typeface="Roboto" panose="02000000000000000000" pitchFamily="2" charset="0"/>
              </a:rPr>
              <a:t>2.166 million km²</a:t>
            </a:r>
            <a:endParaRPr lang="en-GB">
              <a:solidFill>
                <a:schemeClr val="bg1"/>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7BB194CB-ABDF-E398-D950-ED4A30C5DA47}"/>
              </a:ext>
            </a:extLst>
          </p:cNvPr>
          <p:cNvSpPr txBox="1"/>
          <p:nvPr/>
        </p:nvSpPr>
        <p:spPr>
          <a:xfrm>
            <a:off x="7848437" y="6007063"/>
            <a:ext cx="1968809" cy="369332"/>
          </a:xfrm>
          <a:prstGeom prst="rect">
            <a:avLst/>
          </a:prstGeom>
          <a:noFill/>
        </p:spPr>
        <p:txBody>
          <a:bodyPr wrap="none" rtlCol="0">
            <a:spAutoFit/>
          </a:bodyPr>
          <a:lstStyle/>
          <a:p>
            <a:pPr algn="ctr"/>
            <a:r>
              <a:rPr lang="en-GB" b="0" i="0">
                <a:solidFill>
                  <a:schemeClr val="bg1"/>
                </a:solidFill>
                <a:effectLst/>
                <a:latin typeface="Roboto" panose="02000000000000000000" pitchFamily="2" charset="0"/>
                <a:ea typeface="Roboto" panose="02000000000000000000" pitchFamily="2" charset="0"/>
              </a:rPr>
              <a:t>7.741 million km²</a:t>
            </a:r>
            <a:endParaRPr lang="en-GB">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6086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0B107FBD-1C1B-B2EC-4153-2DCD11054CC1}"/>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31682F8A-2183-E461-14E8-386563C31E16}"/>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en-GB" sz="1425"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Title 1">
            <a:extLst>
              <a:ext uri="{FF2B5EF4-FFF2-40B4-BE49-F238E27FC236}">
                <a16:creationId xmlns:a16="http://schemas.microsoft.com/office/drawing/2014/main" id="{9B243646-78DA-E45C-6C65-7F6AF5D47269}"/>
              </a:ext>
            </a:extLst>
          </p:cNvPr>
          <p:cNvSpPr txBox="1">
            <a:spLocks/>
          </p:cNvSpPr>
          <p:nvPr/>
        </p:nvSpPr>
        <p:spPr>
          <a:xfrm>
            <a:off x="474234" y="404664"/>
            <a:ext cx="11181959" cy="121169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rPr>
              <a:t>Which is bigger</a:t>
            </a:r>
            <a:r>
              <a:rPr kumimoji="0" lang="en-GB" sz="48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rPr>
              <a:t>?</a:t>
            </a:r>
          </a:p>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1600" b="0" i="1" u="none" strike="noStrike" kern="1200" cap="none" spc="0" normalizeH="0" baseline="0" noProof="0">
                <a:ln>
                  <a:noFill/>
                </a:ln>
                <a:solidFill>
                  <a:srgbClr val="36B7B4"/>
                </a:solidFill>
                <a:effectLst/>
                <a:uLnTx/>
                <a:uFillTx/>
                <a:latin typeface="Times New Roman" panose="02020603050405020304" pitchFamily="18" charset="0"/>
                <a:ea typeface="+mj-ea"/>
                <a:cs typeface="Times New Roman" panose="02020603050405020304" pitchFamily="18" charset="0"/>
              </a:rPr>
              <a:t>Greenland vs Australia</a:t>
            </a: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p:txBody>
      </p:sp>
      <p:pic>
        <p:nvPicPr>
          <p:cNvPr id="9" name="Picture 8" descr="A map of the world with continents and continents&#10;&#10;Description automatically generated">
            <a:extLst>
              <a:ext uri="{FF2B5EF4-FFF2-40B4-BE49-F238E27FC236}">
                <a16:creationId xmlns:a16="http://schemas.microsoft.com/office/drawing/2014/main" id="{0F729999-EA8F-B2DC-D090-E6EF7BE9A58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710384"/>
            <a:ext cx="5640492" cy="5437231"/>
          </a:xfrm>
          <a:prstGeom prst="rect">
            <a:avLst/>
          </a:prstGeom>
        </p:spPr>
      </p:pic>
      <p:sp>
        <p:nvSpPr>
          <p:cNvPr id="10" name="TextBox 9">
            <a:extLst>
              <a:ext uri="{FF2B5EF4-FFF2-40B4-BE49-F238E27FC236}">
                <a16:creationId xmlns:a16="http://schemas.microsoft.com/office/drawing/2014/main" id="{FEB1FEA4-6FB2-8070-CF19-6C6DD1185AF2}"/>
              </a:ext>
            </a:extLst>
          </p:cNvPr>
          <p:cNvSpPr txBox="1"/>
          <p:nvPr/>
        </p:nvSpPr>
        <p:spPr>
          <a:xfrm>
            <a:off x="474234" y="2657474"/>
            <a:ext cx="4085066" cy="3451621"/>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The maps we’re used to are </a:t>
            </a:r>
            <a:r>
              <a:rPr lang="en-GB" b="1">
                <a:solidFill>
                  <a:schemeClr val="bg1"/>
                </a:solidFill>
                <a:latin typeface="Roboto" panose="02000000000000000000" pitchFamily="2" charset="0"/>
                <a:ea typeface="Roboto" panose="02000000000000000000" pitchFamily="2" charset="0"/>
              </a:rPr>
              <a:t>distorted</a:t>
            </a:r>
            <a:r>
              <a:rPr lang="en-GB">
                <a:solidFill>
                  <a:schemeClr val="bg1"/>
                </a:solidFill>
                <a:latin typeface="Roboto" panose="02000000000000000000" pitchFamily="2" charset="0"/>
                <a:ea typeface="Roboto" panose="02000000000000000000" pitchFamily="2" charset="0"/>
              </a:rPr>
              <a:t>.</a:t>
            </a:r>
          </a:p>
          <a:p>
            <a:endParaRPr lang="en-GB">
              <a:solidFill>
                <a:schemeClr val="bg1"/>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Try this tool: </a:t>
            </a:r>
            <a:r>
              <a:rPr lang="en-GB">
                <a:solidFill>
                  <a:srgbClr val="36B7B4"/>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thetruesize.com</a:t>
            </a:r>
            <a:endParaRPr lang="en-GB">
              <a:solidFill>
                <a:srgbClr val="36B7B4"/>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71779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C2433FE0-F4CA-EB63-2699-908BE83AC4CD}"/>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C7CCB103-1912-3FBB-546C-45A7720E2745}"/>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en-GB" sz="1425"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Title 1">
            <a:extLst>
              <a:ext uri="{FF2B5EF4-FFF2-40B4-BE49-F238E27FC236}">
                <a16:creationId xmlns:a16="http://schemas.microsoft.com/office/drawing/2014/main" id="{F0971676-3F8C-1BD2-7653-0243857120B3}"/>
              </a:ext>
            </a:extLst>
          </p:cNvPr>
          <p:cNvSpPr txBox="1">
            <a:spLocks/>
          </p:cNvSpPr>
          <p:nvPr/>
        </p:nvSpPr>
        <p:spPr>
          <a:xfrm>
            <a:off x="474234" y="404664"/>
            <a:ext cx="11181959" cy="1106636"/>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rPr>
              <a:t>True size of Africa</a:t>
            </a:r>
            <a:r>
              <a:rPr kumimoji="0" lang="en-GB" sz="48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rPr>
              <a:t>.</a:t>
            </a:r>
          </a:p>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1600" b="0" i="1" u="none" strike="noStrike" kern="1200" cap="none" spc="0" normalizeH="0" baseline="0" noProof="0">
                <a:ln>
                  <a:noFill/>
                </a:ln>
                <a:solidFill>
                  <a:srgbClr val="36B7B4"/>
                </a:solidFill>
                <a:effectLst/>
                <a:uLnTx/>
                <a:uFillTx/>
                <a:latin typeface="Times New Roman" panose="02020603050405020304" pitchFamily="18" charset="0"/>
                <a:ea typeface="+mj-ea"/>
                <a:cs typeface="Times New Roman" panose="02020603050405020304" pitchFamily="18" charset="0"/>
              </a:rPr>
              <a:t>Bigger than you thought.</a:t>
            </a:r>
          </a:p>
        </p:txBody>
      </p:sp>
      <p:sp>
        <p:nvSpPr>
          <p:cNvPr id="7" name="TextBox 6">
            <a:extLst>
              <a:ext uri="{FF2B5EF4-FFF2-40B4-BE49-F238E27FC236}">
                <a16:creationId xmlns:a16="http://schemas.microsoft.com/office/drawing/2014/main" id="{AFA8CE8A-DEFF-8067-0330-AD5BEEDA1653}"/>
              </a:ext>
            </a:extLst>
          </p:cNvPr>
          <p:cNvSpPr txBox="1"/>
          <p:nvPr/>
        </p:nvSpPr>
        <p:spPr>
          <a:xfrm>
            <a:off x="474234" y="1972570"/>
            <a:ext cx="4085066" cy="4136526"/>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Here is USA, China, India, Mexico, Türkiye, Ukraine, France, Spain, Sweden, Norway, Japan, Germany, Finland, Poland, Italy, Romania, UK, Greece, Portugal, Austria, Ireland, Croatia, Netherlands, Switzerland, Belgium</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Combined, these 25 countries are roughly the same size as Africa.</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Africa: </a:t>
            </a:r>
            <a:r>
              <a:rPr lang="en-GB" b="1">
                <a:solidFill>
                  <a:schemeClr val="bg1"/>
                </a:solidFill>
                <a:latin typeface="Roboto" panose="02000000000000000000" pitchFamily="2" charset="0"/>
                <a:ea typeface="Roboto" panose="02000000000000000000" pitchFamily="2" charset="0"/>
              </a:rPr>
              <a:t>30.4 million km²</a:t>
            </a:r>
          </a:p>
          <a:p>
            <a:endParaRPr lang="en-GB">
              <a:solidFill>
                <a:schemeClr val="bg1"/>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p:txBody>
      </p:sp>
      <p:pic>
        <p:nvPicPr>
          <p:cNvPr id="11" name="Picture 10" descr="A map of africa with different colored countries/regions&#10;&#10;Description automatically generated">
            <a:extLst>
              <a:ext uri="{FF2B5EF4-FFF2-40B4-BE49-F238E27FC236}">
                <a16:creationId xmlns:a16="http://schemas.microsoft.com/office/drawing/2014/main" id="{1E02EF6D-29E5-0FEB-9F8B-3A8C1CB77B3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4980" y="0"/>
            <a:ext cx="6417020" cy="6858000"/>
          </a:xfrm>
          <a:prstGeom prst="rect">
            <a:avLst/>
          </a:prstGeom>
        </p:spPr>
      </p:pic>
    </p:spTree>
    <p:extLst>
      <p:ext uri="{BB962C8B-B14F-4D97-AF65-F5344CB8AC3E}">
        <p14:creationId xmlns:p14="http://schemas.microsoft.com/office/powerpoint/2010/main" val="212560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Turning a sphere into a flat surface</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ED6C40B6-AC53-B596-8180-371C0FED69C6}"/>
              </a:ext>
            </a:extLst>
          </p:cNvPr>
          <p:cNvPicPr>
            <a:picLocks noChangeAspect="1"/>
          </p:cNvPicPr>
          <p:nvPr/>
        </p:nvPicPr>
        <p:blipFill>
          <a:blip r:embed="rId3"/>
          <a:stretch>
            <a:fillRect/>
          </a:stretch>
        </p:blipFill>
        <p:spPr>
          <a:xfrm>
            <a:off x="585962" y="1616362"/>
            <a:ext cx="5713620" cy="3408124"/>
          </a:xfrm>
          <a:prstGeom prst="rect">
            <a:avLst/>
          </a:prstGeom>
        </p:spPr>
      </p:pic>
      <p:sp>
        <p:nvSpPr>
          <p:cNvPr id="7" name="TextBox 6">
            <a:extLst>
              <a:ext uri="{FF2B5EF4-FFF2-40B4-BE49-F238E27FC236}">
                <a16:creationId xmlns:a16="http://schemas.microsoft.com/office/drawing/2014/main" id="{71ED8C2F-8F17-BBC3-2B19-2FAF0624E618}"/>
              </a:ext>
            </a:extLst>
          </p:cNvPr>
          <p:cNvSpPr txBox="1"/>
          <p:nvPr/>
        </p:nvSpPr>
        <p:spPr>
          <a:xfrm>
            <a:off x="532547" y="5137361"/>
            <a:ext cx="8280467" cy="369332"/>
          </a:xfrm>
          <a:prstGeom prst="rect">
            <a:avLst/>
          </a:prstGeom>
          <a:noFill/>
        </p:spPr>
        <p:txBody>
          <a:bodyPr wrap="square">
            <a:spAutoFit/>
          </a:bodyPr>
          <a:lstStyle/>
          <a:p>
            <a:r>
              <a:rPr lang="en-GB">
                <a:solidFill>
                  <a:srgbClr val="36B7B4"/>
                </a:solidFill>
                <a:latin typeface="Roboto" panose="02000000000000000000" pitchFamily="2" charset="0"/>
                <a:hlinkClick r:id="rId4">
                  <a:extLst>
                    <a:ext uri="{A12FA001-AC4F-418D-AE19-62706E023703}">
                      <ahyp:hlinkClr xmlns:ahyp="http://schemas.microsoft.com/office/drawing/2018/hyperlinkcolor" val="tx"/>
                    </a:ext>
                  </a:extLst>
                </a:hlinkClick>
              </a:rPr>
              <a:t>https://blog.mapchart.net/misc/quick-guide-to-map-projections/</a:t>
            </a:r>
            <a:r>
              <a:rPr lang="en-GB">
                <a:solidFill>
                  <a:srgbClr val="36B7B4"/>
                </a:solidFill>
                <a:latin typeface="Roboto" panose="02000000000000000000" pitchFamily="2" charset="0"/>
              </a:rPr>
              <a:t> </a:t>
            </a:r>
          </a:p>
        </p:txBody>
      </p:sp>
      <p:sp>
        <p:nvSpPr>
          <p:cNvPr id="5" name="TextBox 4">
            <a:extLst>
              <a:ext uri="{FF2B5EF4-FFF2-40B4-BE49-F238E27FC236}">
                <a16:creationId xmlns:a16="http://schemas.microsoft.com/office/drawing/2014/main" id="{BF79E96F-2CC0-AB2F-376E-A6F75E2419B6}"/>
              </a:ext>
            </a:extLst>
          </p:cNvPr>
          <p:cNvSpPr txBox="1"/>
          <p:nvPr/>
        </p:nvSpPr>
        <p:spPr>
          <a:xfrm>
            <a:off x="6503995" y="1677370"/>
            <a:ext cx="5492535" cy="3785652"/>
          </a:xfrm>
          <a:prstGeom prst="rect">
            <a:avLst/>
          </a:prstGeom>
          <a:noFill/>
        </p:spPr>
        <p:txBody>
          <a:bodyPr wrap="square">
            <a:spAutoFit/>
          </a:bodyPr>
          <a:lstStyle/>
          <a:p>
            <a:r>
              <a:rPr lang="en-GB" sz="1600">
                <a:solidFill>
                  <a:schemeClr val="bg1"/>
                </a:solidFill>
                <a:effectLst/>
                <a:latin typeface="Circular Std Book Italic" panose="020B0604020101020102" pitchFamily="34" charset="0"/>
                <a:cs typeface="Circular Std Book Italic" panose="020B0604020101020102" pitchFamily="34" charset="0"/>
              </a:rPr>
              <a:t>Map projections represent spherical data on a flat surface.</a:t>
            </a:r>
          </a:p>
          <a:p>
            <a:endParaRPr lang="en-GB" sz="1600">
              <a:solidFill>
                <a:schemeClr val="bg1"/>
              </a:solidFill>
              <a:effectLst/>
              <a:latin typeface="Circular Std Book Italic" panose="020B0604020101020102" pitchFamily="34" charset="0"/>
              <a:cs typeface="Circular Std Book Italic" panose="020B0604020101020102" pitchFamily="34" charset="0"/>
            </a:endParaRPr>
          </a:p>
          <a:p>
            <a:r>
              <a:rPr lang="en-GB" sz="1600">
                <a:solidFill>
                  <a:schemeClr val="bg1"/>
                </a:solidFill>
                <a:effectLst/>
                <a:latin typeface="Circular Std Book Italic" panose="020B0604020101020102" pitchFamily="34" charset="0"/>
                <a:cs typeface="Circular Std Book Italic" panose="020B0604020101020102" pitchFamily="34" charset="0"/>
              </a:rPr>
              <a:t>In 1827, mathematician Carl Friedrich Gauss proved that all map projections must introduce distortion. It is impossible to flatten a curved surface while preserving distance, angle, and area simultaneously.</a:t>
            </a:r>
          </a:p>
          <a:p>
            <a:endParaRPr lang="en-GB" sz="1600">
              <a:solidFill>
                <a:schemeClr val="bg1"/>
              </a:solidFill>
              <a:effectLst/>
              <a:latin typeface="Circular Std Book Italic" panose="020B0604020101020102" pitchFamily="34" charset="0"/>
              <a:cs typeface="Circular Std Book Italic" panose="020B0604020101020102" pitchFamily="34" charset="0"/>
            </a:endParaRPr>
          </a:p>
          <a:p>
            <a:r>
              <a:rPr lang="en-GB" sz="1600">
                <a:solidFill>
                  <a:schemeClr val="bg1"/>
                </a:solidFill>
                <a:effectLst/>
                <a:latin typeface="Circular Std Book Italic" panose="020B0604020101020102" pitchFamily="34" charset="0"/>
                <a:cs typeface="Circular Std Book Italic" panose="020B0604020101020102" pitchFamily="34" charset="0"/>
              </a:rPr>
              <a:t>Every map projection is, therefore, a trade-off. Common approaches are:</a:t>
            </a:r>
            <a:endParaRPr lang="en-GB" sz="1600">
              <a:solidFill>
                <a:schemeClr val="bg1"/>
              </a:solidFill>
              <a:latin typeface="Circular Std Book Italic" panose="020B0604020101020102" pitchFamily="34" charset="0"/>
              <a:cs typeface="Circular Std Book Italic" panose="020B0604020101020102" pitchFamily="34" charset="0"/>
            </a:endParaRPr>
          </a:p>
          <a:p>
            <a:endParaRPr lang="en-GB" sz="1600">
              <a:solidFill>
                <a:schemeClr val="bg1"/>
              </a:solidFill>
              <a:latin typeface="Circular Std Book Italic" panose="020B0604020101020102" pitchFamily="34" charset="0"/>
              <a:cs typeface="Circular Std Book Italic" panose="020B0604020101020102" pitchFamily="34" charset="0"/>
            </a:endParaRPr>
          </a:p>
          <a:p>
            <a:pPr marL="285750" indent="-285750">
              <a:buFont typeface="Arial" panose="020B0604020202020204" pitchFamily="34" charset="0"/>
              <a:buChar char="•"/>
            </a:pPr>
            <a:r>
              <a:rPr lang="en-GB" sz="1600">
                <a:solidFill>
                  <a:schemeClr val="bg1"/>
                </a:solidFill>
                <a:effectLst/>
                <a:latin typeface="Circular Std Book Italic" panose="020B0604020101020102" pitchFamily="34" charset="0"/>
                <a:cs typeface="Circular Std Book Italic" panose="020B0604020101020102" pitchFamily="34" charset="0"/>
              </a:rPr>
              <a:t>Azimuthal Equidistant</a:t>
            </a:r>
          </a:p>
          <a:p>
            <a:pPr marL="285750" indent="-285750">
              <a:buFont typeface="Arial" panose="020B0604020202020204" pitchFamily="34" charset="0"/>
              <a:buChar char="•"/>
            </a:pPr>
            <a:r>
              <a:rPr lang="en-GB" sz="1600">
                <a:solidFill>
                  <a:schemeClr val="bg1"/>
                </a:solidFill>
                <a:latin typeface="Circular Std Book Italic" panose="020B0604020101020102" pitchFamily="34" charset="0"/>
                <a:cs typeface="Circular Std Book Italic" panose="020B0604020101020102" pitchFamily="34" charset="0"/>
              </a:rPr>
              <a:t>Conic</a:t>
            </a:r>
          </a:p>
          <a:p>
            <a:pPr marL="285750" indent="-285750">
              <a:buFont typeface="Arial" panose="020B0604020202020204" pitchFamily="34" charset="0"/>
              <a:buChar char="•"/>
            </a:pPr>
            <a:r>
              <a:rPr lang="en-GB" sz="1600">
                <a:solidFill>
                  <a:schemeClr val="bg1"/>
                </a:solidFill>
                <a:effectLst/>
                <a:latin typeface="Circular Std Book Italic" panose="020B0604020101020102" pitchFamily="34" charset="0"/>
                <a:cs typeface="Circular Std Book Italic" panose="020B0604020101020102" pitchFamily="34" charset="0"/>
              </a:rPr>
              <a:t>Cylindrical (e.g. Mercator)</a:t>
            </a:r>
            <a:endParaRPr lang="en-GB" sz="1600">
              <a:solidFill>
                <a:schemeClr val="bg1"/>
              </a:solidFill>
              <a:latin typeface="Circular Std Book Italic" panose="020B0604020101020102" pitchFamily="34" charset="0"/>
              <a:cs typeface="Circular Std Book Italic" panose="020B0604020101020102" pitchFamily="34" charset="0"/>
            </a:endParaRPr>
          </a:p>
          <a:p>
            <a:endParaRPr lang="en-GB" sz="16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3767339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Common choices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9" name="Picture 8" descr="A map of the world&#10;&#10;Description automatically generated">
            <a:extLst>
              <a:ext uri="{FF2B5EF4-FFF2-40B4-BE49-F238E27FC236}">
                <a16:creationId xmlns:a16="http://schemas.microsoft.com/office/drawing/2014/main" id="{792ACC55-BE72-185E-DD5E-E8E914DA770F}"/>
              </a:ext>
            </a:extLst>
          </p:cNvPr>
          <p:cNvPicPr>
            <a:picLocks noChangeAspect="1"/>
          </p:cNvPicPr>
          <p:nvPr/>
        </p:nvPicPr>
        <p:blipFill rotWithShape="1">
          <a:blip r:embed="rId3">
            <a:extLst>
              <a:ext uri="{28A0092B-C50C-407E-A947-70E740481C1C}">
                <a14:useLocalDpi xmlns:a14="http://schemas.microsoft.com/office/drawing/2010/main"/>
              </a:ext>
            </a:extLst>
          </a:blip>
          <a:srcRect l="19472" t="-1720" r="16863" b="1720"/>
          <a:stretch/>
        </p:blipFill>
        <p:spPr>
          <a:xfrm>
            <a:off x="874644" y="1766328"/>
            <a:ext cx="4236830" cy="4029369"/>
          </a:xfrm>
          <a:prstGeom prst="rect">
            <a:avLst/>
          </a:prstGeom>
        </p:spPr>
      </p:pic>
      <p:sp>
        <p:nvSpPr>
          <p:cNvPr id="10" name="TextBox 9">
            <a:extLst>
              <a:ext uri="{FF2B5EF4-FFF2-40B4-BE49-F238E27FC236}">
                <a16:creationId xmlns:a16="http://schemas.microsoft.com/office/drawing/2014/main" id="{B2C44157-F62C-5EEA-F2C6-66EB1F6EEBB8}"/>
              </a:ext>
            </a:extLst>
          </p:cNvPr>
          <p:cNvSpPr txBox="1"/>
          <p:nvPr/>
        </p:nvSpPr>
        <p:spPr>
          <a:xfrm>
            <a:off x="874644" y="5955207"/>
            <a:ext cx="4084983" cy="307777"/>
          </a:xfrm>
          <a:prstGeom prst="rect">
            <a:avLst/>
          </a:prstGeom>
          <a:noFill/>
        </p:spPr>
        <p:txBody>
          <a:bodyPr wrap="square">
            <a:spAutoFit/>
          </a:bodyPr>
          <a:lstStyle/>
          <a:p>
            <a:pPr algn="ctr"/>
            <a:r>
              <a:rPr lang="en-GB" sz="1400">
                <a:solidFill>
                  <a:schemeClr val="bg1"/>
                </a:solidFill>
                <a:effectLst/>
                <a:latin typeface="Circular Std Book Italic" panose="020B0604020101020102" pitchFamily="34" charset="0"/>
                <a:cs typeface="Circular Std Book Italic" panose="020B0604020101020102" pitchFamily="34" charset="0"/>
              </a:rPr>
              <a:t>Mercator</a:t>
            </a:r>
            <a:endParaRPr lang="en-GB" sz="1400">
              <a:solidFill>
                <a:schemeClr val="bg1"/>
              </a:solidFill>
              <a:latin typeface="Circular Std Book Italic" panose="020B0604020101020102" pitchFamily="34" charset="0"/>
              <a:cs typeface="Circular Std Book Italic" panose="020B0604020101020102" pitchFamily="34" charset="0"/>
            </a:endParaRPr>
          </a:p>
        </p:txBody>
      </p:sp>
      <p:pic>
        <p:nvPicPr>
          <p:cNvPr id="13" name="Picture 12" descr="A blue and black map of the world&#10;&#10;Description automatically generated">
            <a:extLst>
              <a:ext uri="{FF2B5EF4-FFF2-40B4-BE49-F238E27FC236}">
                <a16:creationId xmlns:a16="http://schemas.microsoft.com/office/drawing/2014/main" id="{12D84258-6EA3-948C-DBE5-06D87AE724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51980" y="1645166"/>
            <a:ext cx="6502400" cy="3937000"/>
          </a:xfrm>
          <a:prstGeom prst="rect">
            <a:avLst/>
          </a:prstGeom>
        </p:spPr>
      </p:pic>
      <p:sp>
        <p:nvSpPr>
          <p:cNvPr id="14" name="TextBox 13">
            <a:extLst>
              <a:ext uri="{FF2B5EF4-FFF2-40B4-BE49-F238E27FC236}">
                <a16:creationId xmlns:a16="http://schemas.microsoft.com/office/drawing/2014/main" id="{79581723-928F-8254-999A-0EC1F832F679}"/>
              </a:ext>
            </a:extLst>
          </p:cNvPr>
          <p:cNvSpPr txBox="1"/>
          <p:nvPr/>
        </p:nvSpPr>
        <p:spPr>
          <a:xfrm>
            <a:off x="6560688" y="5955207"/>
            <a:ext cx="4084983" cy="307777"/>
          </a:xfrm>
          <a:prstGeom prst="rect">
            <a:avLst/>
          </a:prstGeom>
          <a:noFill/>
        </p:spPr>
        <p:txBody>
          <a:bodyPr wrap="square">
            <a:spAutoFit/>
          </a:bodyPr>
          <a:lstStyle/>
          <a:p>
            <a:pPr algn="ctr"/>
            <a:r>
              <a:rPr lang="en-GB" sz="1400">
                <a:solidFill>
                  <a:schemeClr val="bg1"/>
                </a:solidFill>
                <a:effectLst/>
                <a:latin typeface="Circular Std Book Italic" panose="020B0604020101020102" pitchFamily="34" charset="0"/>
                <a:cs typeface="Circular Std Book Italic" panose="020B0604020101020102" pitchFamily="34" charset="0"/>
              </a:rPr>
              <a:t>Azimuthal Equidistant</a:t>
            </a:r>
          </a:p>
        </p:txBody>
      </p:sp>
    </p:spTree>
    <p:extLst>
      <p:ext uri="{BB962C8B-B14F-4D97-AF65-F5344CB8AC3E}">
        <p14:creationId xmlns:p14="http://schemas.microsoft.com/office/powerpoint/2010/main" val="418959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Common choices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10" name="TextBox 9">
            <a:extLst>
              <a:ext uri="{FF2B5EF4-FFF2-40B4-BE49-F238E27FC236}">
                <a16:creationId xmlns:a16="http://schemas.microsoft.com/office/drawing/2014/main" id="{B2C44157-F62C-5EEA-F2C6-66EB1F6EEBB8}"/>
              </a:ext>
            </a:extLst>
          </p:cNvPr>
          <p:cNvSpPr txBox="1"/>
          <p:nvPr/>
        </p:nvSpPr>
        <p:spPr>
          <a:xfrm>
            <a:off x="874644" y="5955207"/>
            <a:ext cx="4084983" cy="307777"/>
          </a:xfrm>
          <a:prstGeom prst="rect">
            <a:avLst/>
          </a:prstGeom>
          <a:noFill/>
        </p:spPr>
        <p:txBody>
          <a:bodyPr wrap="square">
            <a:spAutoFit/>
          </a:bodyPr>
          <a:lstStyle/>
          <a:p>
            <a:pPr algn="ctr"/>
            <a:r>
              <a:rPr lang="en-GB" sz="1400">
                <a:solidFill>
                  <a:schemeClr val="bg1"/>
                </a:solidFill>
                <a:effectLst/>
                <a:latin typeface="Circular Std Book Italic" panose="020B0604020101020102" pitchFamily="34" charset="0"/>
                <a:cs typeface="Circular Std Book Italic" panose="020B0604020101020102" pitchFamily="34" charset="0"/>
              </a:rPr>
              <a:t>Conic (</a:t>
            </a:r>
            <a:r>
              <a:rPr lang="en-GB" sz="1400">
                <a:solidFill>
                  <a:schemeClr val="bg1"/>
                </a:solidFill>
                <a:latin typeface="Circular Std Book Italic" panose="020B0604020101020102" pitchFamily="34" charset="0"/>
                <a:cs typeface="Circular Std Book Italic" panose="020B0604020101020102" pitchFamily="34" charset="0"/>
              </a:rPr>
              <a:t>e</a:t>
            </a:r>
            <a:r>
              <a:rPr lang="en-GB" sz="1400">
                <a:solidFill>
                  <a:schemeClr val="bg1"/>
                </a:solidFill>
                <a:effectLst/>
                <a:latin typeface="Circular Std Book Italic" panose="020B0604020101020102" pitchFamily="34" charset="0"/>
                <a:cs typeface="Circular Std Book Italic" panose="020B0604020101020102" pitchFamily="34" charset="0"/>
              </a:rPr>
              <a:t>qual area)</a:t>
            </a:r>
            <a:endParaRPr lang="en-GB" sz="14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descr="A map of the world&#10;&#10;Description automatically generated">
            <a:extLst>
              <a:ext uri="{FF2B5EF4-FFF2-40B4-BE49-F238E27FC236}">
                <a16:creationId xmlns:a16="http://schemas.microsoft.com/office/drawing/2014/main" id="{4E39CADA-E07D-21CE-2061-2C95EBB212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469" y="1999034"/>
            <a:ext cx="6502400" cy="3937000"/>
          </a:xfrm>
          <a:prstGeom prst="rect">
            <a:avLst/>
          </a:prstGeom>
        </p:spPr>
      </p:pic>
      <p:pic>
        <p:nvPicPr>
          <p:cNvPr id="8" name="Picture 7" descr="A map of the world&#10;&#10;Description automatically generated">
            <a:extLst>
              <a:ext uri="{FF2B5EF4-FFF2-40B4-BE49-F238E27FC236}">
                <a16:creationId xmlns:a16="http://schemas.microsoft.com/office/drawing/2014/main" id="{24DFB595-C2C0-4DD6-B024-2681DBB7109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2618" y="1777674"/>
            <a:ext cx="6264460" cy="3792935"/>
          </a:xfrm>
          <a:prstGeom prst="rect">
            <a:avLst/>
          </a:prstGeom>
        </p:spPr>
      </p:pic>
      <p:sp>
        <p:nvSpPr>
          <p:cNvPr id="11" name="TextBox 10">
            <a:extLst>
              <a:ext uri="{FF2B5EF4-FFF2-40B4-BE49-F238E27FC236}">
                <a16:creationId xmlns:a16="http://schemas.microsoft.com/office/drawing/2014/main" id="{92C3C305-2C36-BBC0-D5BB-0142923D369C}"/>
              </a:ext>
            </a:extLst>
          </p:cNvPr>
          <p:cNvSpPr txBox="1"/>
          <p:nvPr/>
        </p:nvSpPr>
        <p:spPr>
          <a:xfrm>
            <a:off x="6916231" y="5955206"/>
            <a:ext cx="4084983" cy="307777"/>
          </a:xfrm>
          <a:prstGeom prst="rect">
            <a:avLst/>
          </a:prstGeom>
          <a:noFill/>
        </p:spPr>
        <p:txBody>
          <a:bodyPr wrap="square">
            <a:spAutoFit/>
          </a:bodyPr>
          <a:lstStyle/>
          <a:p>
            <a:pPr algn="ctr"/>
            <a:r>
              <a:rPr lang="en-GB" sz="1400">
                <a:solidFill>
                  <a:schemeClr val="bg1"/>
                </a:solidFill>
                <a:effectLst/>
                <a:latin typeface="Circular Std Book Italic" panose="020B0604020101020102" pitchFamily="34" charset="0"/>
                <a:cs typeface="Circular Std Book Italic" panose="020B0604020101020102" pitchFamily="34" charset="0"/>
              </a:rPr>
              <a:t>Equal Earth</a:t>
            </a:r>
            <a:endParaRPr lang="en-GB" sz="14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22233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6" name="Title 1">
            <a:extLst>
              <a:ext uri="{FF2B5EF4-FFF2-40B4-BE49-F238E27FC236}">
                <a16:creationId xmlns:a16="http://schemas.microsoft.com/office/drawing/2014/main" id="{130280F6-0E12-1E30-C49F-E032A009FDC7}"/>
              </a:ext>
            </a:extLst>
          </p:cNvPr>
          <p:cNvSpPr>
            <a:spLocks noGrp="1"/>
          </p:cNvSpPr>
          <p:nvPr>
            <p:ph type="ctrTitle"/>
          </p:nvPr>
        </p:nvSpPr>
        <p:spPr>
          <a:xfrm>
            <a:off x="642638" y="1573798"/>
            <a:ext cx="9658174" cy="2387600"/>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400">
                <a:solidFill>
                  <a:schemeClr val="bg1"/>
                </a:solidFill>
                <a:latin typeface="Circular Std Book Italic" panose="020B0604020101020102" pitchFamily="34" charset="0"/>
                <a:cs typeface="Circular Std Book Italic" panose="020B0604020101020102" pitchFamily="34" charset="0"/>
              </a:rPr>
              <a:t>8.  Maps</a:t>
            </a:r>
            <a:r>
              <a:rPr lang="en-GB" sz="5400">
                <a:solidFill>
                  <a:srgbClr val="F4C245"/>
                </a:solidFill>
                <a:latin typeface="Circular Std Book Italic" panose="020B0604020101020102" pitchFamily="34" charset="0"/>
                <a:cs typeface="Circular Std Book Italic" panose="020B0604020101020102" pitchFamily="34" charset="0"/>
              </a:rPr>
              <a:t>.</a:t>
            </a:r>
            <a:br>
              <a:rPr lang="en-GB" sz="5400">
                <a:solidFill>
                  <a:srgbClr val="36B7B4"/>
                </a:solidFill>
                <a:latin typeface="Circular Std Book Italic" panose="020B0604020101020102" pitchFamily="34" charset="0"/>
                <a:cs typeface="Circular Std Book Italic" panose="020B0604020101020102" pitchFamily="34" charset="0"/>
              </a:rPr>
            </a:br>
            <a:r>
              <a:rPr lang="en-GB" sz="2800">
                <a:solidFill>
                  <a:srgbClr val="36B7B4"/>
                </a:solidFill>
                <a:latin typeface="Circular Std Book Italic" panose="020B0604020101020102" pitchFamily="34" charset="77"/>
                <a:ea typeface="+mn-ea"/>
                <a:cs typeface="Circular Std Book Italic" panose="020B0604020101020102" pitchFamily="34" charset="77"/>
              </a:rPr>
              <a:t>Data in geographic context</a:t>
            </a:r>
            <a:endParaRPr lang="en-GB">
              <a:solidFill>
                <a:srgbClr val="36B7B4"/>
              </a:solidFill>
              <a:latin typeface="Circular Std Book Italic" panose="020B0604020101020102" pitchFamily="34" charset="77"/>
              <a:cs typeface="Circular Std Book Italic" panose="020B0604020101020102" pitchFamily="34" charset="77"/>
            </a:endParaRPr>
          </a:p>
        </p:txBody>
      </p:sp>
    </p:spTree>
    <p:extLst>
      <p:ext uri="{BB962C8B-B14F-4D97-AF65-F5344CB8AC3E}">
        <p14:creationId xmlns:p14="http://schemas.microsoft.com/office/powerpoint/2010/main" val="2779194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Picking a projection</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8" name="Picture 7" descr="A map of the world&#10;&#10;Description automatically generated">
            <a:extLst>
              <a:ext uri="{FF2B5EF4-FFF2-40B4-BE49-F238E27FC236}">
                <a16:creationId xmlns:a16="http://schemas.microsoft.com/office/drawing/2014/main" id="{24DFB595-C2C0-4DD6-B024-2681DBB710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23787"/>
            <a:ext cx="6264460" cy="3792935"/>
          </a:xfrm>
          <a:prstGeom prst="rect">
            <a:avLst/>
          </a:prstGeom>
        </p:spPr>
      </p:pic>
      <p:sp>
        <p:nvSpPr>
          <p:cNvPr id="11" name="TextBox 10">
            <a:extLst>
              <a:ext uri="{FF2B5EF4-FFF2-40B4-BE49-F238E27FC236}">
                <a16:creationId xmlns:a16="http://schemas.microsoft.com/office/drawing/2014/main" id="{92C3C305-2C36-BBC0-D5BB-0142923D369C}"/>
              </a:ext>
            </a:extLst>
          </p:cNvPr>
          <p:cNvSpPr txBox="1"/>
          <p:nvPr/>
        </p:nvSpPr>
        <p:spPr>
          <a:xfrm>
            <a:off x="1273613" y="5801319"/>
            <a:ext cx="4084983" cy="307777"/>
          </a:xfrm>
          <a:prstGeom prst="rect">
            <a:avLst/>
          </a:prstGeom>
          <a:noFill/>
        </p:spPr>
        <p:txBody>
          <a:bodyPr wrap="square">
            <a:spAutoFit/>
          </a:bodyPr>
          <a:lstStyle/>
          <a:p>
            <a:pPr algn="ctr"/>
            <a:r>
              <a:rPr lang="en-GB" sz="1400">
                <a:solidFill>
                  <a:schemeClr val="bg1"/>
                </a:solidFill>
                <a:effectLst/>
                <a:latin typeface="Circular Std Book Italic" panose="020B0604020101020102" pitchFamily="34" charset="0"/>
                <a:cs typeface="Circular Std Book Italic" panose="020B0604020101020102" pitchFamily="34" charset="0"/>
              </a:rPr>
              <a:t>Equal Earth</a:t>
            </a:r>
            <a:endParaRPr lang="en-GB" sz="1400">
              <a:solidFill>
                <a:schemeClr val="bg1"/>
              </a:solidFill>
              <a:latin typeface="Circular Std Book Italic" panose="020B0604020101020102" pitchFamily="34" charset="0"/>
              <a:cs typeface="Circular Std Book Italic" panose="020B0604020101020102" pitchFamily="34" charset="0"/>
            </a:endParaRPr>
          </a:p>
        </p:txBody>
      </p:sp>
      <p:sp>
        <p:nvSpPr>
          <p:cNvPr id="7" name="TextBox 6">
            <a:extLst>
              <a:ext uri="{FF2B5EF4-FFF2-40B4-BE49-F238E27FC236}">
                <a16:creationId xmlns:a16="http://schemas.microsoft.com/office/drawing/2014/main" id="{5BF4A6AF-520F-31B7-583E-CCA42E7B5802}"/>
              </a:ext>
            </a:extLst>
          </p:cNvPr>
          <p:cNvSpPr txBox="1"/>
          <p:nvPr/>
        </p:nvSpPr>
        <p:spPr>
          <a:xfrm>
            <a:off x="6264460" y="1431488"/>
            <a:ext cx="5492535" cy="307777"/>
          </a:xfrm>
          <a:prstGeom prst="rect">
            <a:avLst/>
          </a:prstGeom>
          <a:noFill/>
        </p:spPr>
        <p:txBody>
          <a:bodyPr wrap="square">
            <a:spAutoFit/>
          </a:bodyPr>
          <a:lstStyle/>
          <a:p>
            <a:r>
              <a:rPr lang="en-GB" sz="1400">
                <a:solidFill>
                  <a:schemeClr val="bg1"/>
                </a:solidFill>
                <a:effectLst/>
                <a:latin typeface="Circular Std Book Italic" panose="020B0604020101020102" pitchFamily="34" charset="0"/>
                <a:cs typeface="Circular Std Book Italic" panose="020B0604020101020102" pitchFamily="34" charset="0"/>
              </a:rPr>
              <a:t>Each approach trades off distance, angle, and area.</a:t>
            </a:r>
          </a:p>
        </p:txBody>
      </p:sp>
      <p:sp>
        <p:nvSpPr>
          <p:cNvPr id="12" name="TextBox 11">
            <a:extLst>
              <a:ext uri="{FF2B5EF4-FFF2-40B4-BE49-F238E27FC236}">
                <a16:creationId xmlns:a16="http://schemas.microsoft.com/office/drawing/2014/main" id="{C6A44441-64B4-A01A-550F-C6B0AFA32F95}"/>
              </a:ext>
            </a:extLst>
          </p:cNvPr>
          <p:cNvSpPr txBox="1"/>
          <p:nvPr/>
        </p:nvSpPr>
        <p:spPr>
          <a:xfrm>
            <a:off x="6264460" y="4105829"/>
            <a:ext cx="5804360" cy="1815882"/>
          </a:xfrm>
          <a:prstGeom prst="rect">
            <a:avLst/>
          </a:prstGeom>
          <a:noFill/>
        </p:spPr>
        <p:txBody>
          <a:bodyPr wrap="square">
            <a:spAutoFit/>
          </a:bodyPr>
          <a:lstStyle/>
          <a:p>
            <a:r>
              <a:rPr lang="en-GB" sz="1400">
                <a:solidFill>
                  <a:schemeClr val="bg1"/>
                </a:solidFill>
                <a:effectLst/>
                <a:latin typeface="Circular Std Book Italic" panose="020B0604020101020102" pitchFamily="34" charset="0"/>
                <a:cs typeface="Circular Std Book Italic" panose="020B0604020101020102" pitchFamily="34" charset="0"/>
              </a:rPr>
              <a:t>The Equal Earth projection, designed to balance shape and area with moderate accuracy in distance, is a decent middle ground.</a:t>
            </a:r>
          </a:p>
          <a:p>
            <a:endParaRPr lang="en-GB" sz="1400">
              <a:solidFill>
                <a:schemeClr val="bg1"/>
              </a:solidFill>
              <a:effectLst/>
              <a:latin typeface="Circular Std Book Italic" panose="020B0604020101020102" pitchFamily="34" charset="0"/>
              <a:cs typeface="Circular Std Book Italic" panose="020B0604020101020102" pitchFamily="34" charset="0"/>
            </a:endParaRPr>
          </a:p>
          <a:p>
            <a:endParaRPr lang="en-GB" sz="1400">
              <a:solidFill>
                <a:schemeClr val="bg1"/>
              </a:solidFill>
              <a:effectLst/>
              <a:latin typeface="Circular Std Book Italic" panose="020B0604020101020102" pitchFamily="34" charset="0"/>
              <a:cs typeface="Circular Std Book Italic" panose="020B0604020101020102" pitchFamily="34" charset="0"/>
            </a:endParaRPr>
          </a:p>
          <a:p>
            <a:r>
              <a:rPr lang="en-GB" sz="1400">
                <a:solidFill>
                  <a:schemeClr val="bg1"/>
                </a:solidFill>
                <a:effectLst/>
                <a:latin typeface="Circular Std Book Italic" panose="020B0604020101020102" pitchFamily="34" charset="0"/>
                <a:cs typeface="Circular Std Book Italic" panose="020B0604020101020102" pitchFamily="34" charset="0"/>
              </a:rPr>
              <a:t>The right projection, though, is context-dependent. For example, if visualising navigation paths, then the Mercator projection works well.  But if equal area representation is needed, then Conic (Equal Area) or Equal Earth are better suited</a:t>
            </a:r>
            <a:endParaRPr lang="en-GB" sz="1400">
              <a:solidFill>
                <a:schemeClr val="bg1"/>
              </a:solidFill>
              <a:latin typeface="Circular Std Book Italic" panose="020B0604020101020102" pitchFamily="34" charset="0"/>
              <a:cs typeface="Circular Std Book Italic" panose="020B0604020101020102" pitchFamily="34" charset="0"/>
            </a:endParaRPr>
          </a:p>
        </p:txBody>
      </p:sp>
      <p:graphicFrame>
        <p:nvGraphicFramePr>
          <p:cNvPr id="13" name="Table 12">
            <a:extLst>
              <a:ext uri="{FF2B5EF4-FFF2-40B4-BE49-F238E27FC236}">
                <a16:creationId xmlns:a16="http://schemas.microsoft.com/office/drawing/2014/main" id="{9367EEB4-6D53-D211-AF60-C9BE69C5FFBC}"/>
              </a:ext>
            </a:extLst>
          </p:cNvPr>
          <p:cNvGraphicFramePr>
            <a:graphicFrameLocks noGrp="1"/>
          </p:cNvGraphicFramePr>
          <p:nvPr>
            <p:extLst>
              <p:ext uri="{D42A27DB-BD31-4B8C-83A1-F6EECF244321}">
                <p14:modId xmlns:p14="http://schemas.microsoft.com/office/powerpoint/2010/main" val="2703629187"/>
              </p:ext>
            </p:extLst>
          </p:nvPr>
        </p:nvGraphicFramePr>
        <p:xfrm>
          <a:off x="6313463" y="1858261"/>
          <a:ext cx="4463284" cy="1815882"/>
        </p:xfrm>
        <a:graphic>
          <a:graphicData uri="http://schemas.openxmlformats.org/drawingml/2006/table">
            <a:tbl>
              <a:tblPr>
                <a:tableStyleId>{5202B0CA-FC54-4496-8BCA-5EF66A818D29}</a:tableStyleId>
              </a:tblPr>
              <a:tblGrid>
                <a:gridCol w="1115821">
                  <a:extLst>
                    <a:ext uri="{9D8B030D-6E8A-4147-A177-3AD203B41FA5}">
                      <a16:colId xmlns:a16="http://schemas.microsoft.com/office/drawing/2014/main" val="2183878345"/>
                    </a:ext>
                  </a:extLst>
                </a:gridCol>
                <a:gridCol w="1115821">
                  <a:extLst>
                    <a:ext uri="{9D8B030D-6E8A-4147-A177-3AD203B41FA5}">
                      <a16:colId xmlns:a16="http://schemas.microsoft.com/office/drawing/2014/main" val="2575836283"/>
                    </a:ext>
                  </a:extLst>
                </a:gridCol>
                <a:gridCol w="1115821">
                  <a:extLst>
                    <a:ext uri="{9D8B030D-6E8A-4147-A177-3AD203B41FA5}">
                      <a16:colId xmlns:a16="http://schemas.microsoft.com/office/drawing/2014/main" val="1510751399"/>
                    </a:ext>
                  </a:extLst>
                </a:gridCol>
                <a:gridCol w="1115821">
                  <a:extLst>
                    <a:ext uri="{9D8B030D-6E8A-4147-A177-3AD203B41FA5}">
                      <a16:colId xmlns:a16="http://schemas.microsoft.com/office/drawing/2014/main" val="862736140"/>
                    </a:ext>
                  </a:extLst>
                </a:gridCol>
              </a:tblGrid>
              <a:tr h="242118">
                <a:tc>
                  <a:txBody>
                    <a:bodyPr/>
                    <a:lstStyle/>
                    <a:p>
                      <a:pPr algn="ctr" fontAlgn="t"/>
                      <a:r>
                        <a:rPr lang="en-GB" sz="1200" b="1" u="none" strike="noStrike">
                          <a:solidFill>
                            <a:schemeClr val="bg1"/>
                          </a:solidFill>
                          <a:effectLst/>
                          <a:latin typeface="Roboto" panose="02000000000000000000" pitchFamily="2" charset="0"/>
                          <a:ea typeface="Roboto" panose="02000000000000000000" pitchFamily="2" charset="0"/>
                        </a:rPr>
                        <a:t>Projection</a:t>
                      </a:r>
                      <a:endParaRPr lang="en-GB" sz="1200" b="1"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65000"/>
                      </a:schemeClr>
                    </a:solidFill>
                  </a:tcPr>
                </a:tc>
                <a:tc>
                  <a:txBody>
                    <a:bodyPr/>
                    <a:lstStyle/>
                    <a:p>
                      <a:pPr algn="ctr" fontAlgn="t"/>
                      <a:r>
                        <a:rPr lang="en-GB" sz="1200" b="1" u="none" strike="noStrike">
                          <a:solidFill>
                            <a:schemeClr val="bg1"/>
                          </a:solidFill>
                          <a:effectLst/>
                          <a:latin typeface="Roboto" panose="02000000000000000000" pitchFamily="2" charset="0"/>
                          <a:ea typeface="Roboto" panose="02000000000000000000" pitchFamily="2" charset="0"/>
                        </a:rPr>
                        <a:t>Distance</a:t>
                      </a:r>
                      <a:endParaRPr lang="en-GB" sz="1200" b="1"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65000"/>
                      </a:schemeClr>
                    </a:solidFill>
                  </a:tcPr>
                </a:tc>
                <a:tc>
                  <a:txBody>
                    <a:bodyPr/>
                    <a:lstStyle/>
                    <a:p>
                      <a:pPr algn="ctr" fontAlgn="t"/>
                      <a:r>
                        <a:rPr lang="en-GB" sz="1200" b="1" u="none" strike="noStrike">
                          <a:solidFill>
                            <a:schemeClr val="bg1"/>
                          </a:solidFill>
                          <a:effectLst/>
                          <a:latin typeface="Roboto" panose="02000000000000000000" pitchFamily="2" charset="0"/>
                          <a:ea typeface="Roboto" panose="02000000000000000000" pitchFamily="2" charset="0"/>
                        </a:rPr>
                        <a:t>Angle</a:t>
                      </a:r>
                      <a:endParaRPr lang="en-GB" sz="1200" b="1"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65000"/>
                      </a:schemeClr>
                    </a:solidFill>
                  </a:tcPr>
                </a:tc>
                <a:tc>
                  <a:txBody>
                    <a:bodyPr/>
                    <a:lstStyle/>
                    <a:p>
                      <a:pPr algn="ctr" fontAlgn="t"/>
                      <a:r>
                        <a:rPr lang="en-GB" sz="1200" b="1" u="none" strike="noStrike">
                          <a:solidFill>
                            <a:schemeClr val="bg1"/>
                          </a:solidFill>
                          <a:effectLst/>
                          <a:latin typeface="Roboto" panose="02000000000000000000" pitchFamily="2" charset="0"/>
                          <a:ea typeface="Roboto" panose="02000000000000000000" pitchFamily="2" charset="0"/>
                        </a:rPr>
                        <a:t>Area</a:t>
                      </a:r>
                      <a:endParaRPr lang="en-GB" sz="1200" b="1"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65000"/>
                      </a:schemeClr>
                    </a:solidFill>
                  </a:tcPr>
                </a:tc>
                <a:extLst>
                  <a:ext uri="{0D108BD9-81ED-4DB2-BD59-A6C34878D82A}">
                    <a16:rowId xmlns:a16="http://schemas.microsoft.com/office/drawing/2014/main" val="1044668003"/>
                  </a:ext>
                </a:extLst>
              </a:tr>
              <a:tr h="651296">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Conic (Equal Area)</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Good</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Poor</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Good</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930802077"/>
                  </a:ext>
                </a:extLst>
              </a:tr>
              <a:tr h="242118">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Equal Earth</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Moderate</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Moderate</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Good</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4061612024"/>
                  </a:ext>
                </a:extLst>
              </a:tr>
              <a:tr h="242118">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Mercator</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Poor</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Good</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Poor</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126005664"/>
                  </a:ext>
                </a:extLst>
              </a:tr>
              <a:tr h="438232">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Azimuthal Equidistant</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Good</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Moderate</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b"/>
                      <a:r>
                        <a:rPr lang="en-GB" sz="1200" u="none" strike="noStrike">
                          <a:solidFill>
                            <a:schemeClr val="bg1"/>
                          </a:solidFill>
                          <a:effectLst/>
                          <a:latin typeface="Roboto" panose="02000000000000000000" pitchFamily="2" charset="0"/>
                          <a:ea typeface="Roboto" panose="02000000000000000000" pitchFamily="2" charset="0"/>
                        </a:rPr>
                        <a:t>Poor</a:t>
                      </a:r>
                      <a:endParaRPr lang="en-GB" sz="1200" b="0" i="0" u="none" strike="noStrike">
                        <a:solidFill>
                          <a:schemeClr val="bg1"/>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96382855"/>
                  </a:ext>
                </a:extLst>
              </a:tr>
            </a:tbl>
          </a:graphicData>
        </a:graphic>
      </p:graphicFrame>
    </p:spTree>
    <p:extLst>
      <p:ext uri="{BB962C8B-B14F-4D97-AF65-F5344CB8AC3E}">
        <p14:creationId xmlns:p14="http://schemas.microsoft.com/office/powerpoint/2010/main" val="319252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All projections distort…</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3074" name="Picture 2" descr="mercator projection">
            <a:extLst>
              <a:ext uri="{FF2B5EF4-FFF2-40B4-BE49-F238E27FC236}">
                <a16:creationId xmlns:a16="http://schemas.microsoft.com/office/drawing/2014/main" id="{DC29EC3C-6A2D-3757-8E28-2BEBECB8A9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4234" y="1736544"/>
            <a:ext cx="5180824" cy="46999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ntarctica - Wikipedia">
            <a:extLst>
              <a:ext uri="{FF2B5EF4-FFF2-40B4-BE49-F238E27FC236}">
                <a16:creationId xmlns:a16="http://schemas.microsoft.com/office/drawing/2014/main" id="{E09541CB-624E-4B26-0FF6-A47C6E9317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92266" y="2130458"/>
            <a:ext cx="3912123" cy="391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09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Mercator projection, with true shape overlaid. </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1026" name="Picture 2" descr="Image">
            <a:extLst>
              <a:ext uri="{FF2B5EF4-FFF2-40B4-BE49-F238E27FC236}">
                <a16:creationId xmlns:a16="http://schemas.microsoft.com/office/drawing/2014/main" id="{2EF88EF7-02D2-C7E8-EBA3-A63B16657F9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74234" y="1541932"/>
            <a:ext cx="5013967" cy="5013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D9AB48-BADA-4F81-90F5-7C394AA47D54}"/>
              </a:ext>
            </a:extLst>
          </p:cNvPr>
          <p:cNvSpPr txBox="1"/>
          <p:nvPr/>
        </p:nvSpPr>
        <p:spPr>
          <a:xfrm>
            <a:off x="5692366" y="6268670"/>
            <a:ext cx="6097508" cy="369332"/>
          </a:xfrm>
          <a:prstGeom prst="rect">
            <a:avLst/>
          </a:prstGeom>
          <a:noFill/>
        </p:spPr>
        <p:txBody>
          <a:bodyPr wrap="square">
            <a:spAutoFit/>
          </a:bodyPr>
          <a:lstStyle/>
          <a:p>
            <a:r>
              <a:rPr lang="en-GB">
                <a:solidFill>
                  <a:srgbClr val="00B0F0"/>
                </a:solidFill>
                <a:latin typeface="Roboto" panose="02000000000000000000" pitchFamily="2" charset="0"/>
              </a:rPr>
              <a:t>https://twitter.com/neilrkaye</a:t>
            </a:r>
          </a:p>
        </p:txBody>
      </p:sp>
      <p:sp>
        <p:nvSpPr>
          <p:cNvPr id="5" name="TextBox 4">
            <a:extLst>
              <a:ext uri="{FF2B5EF4-FFF2-40B4-BE49-F238E27FC236}">
                <a16:creationId xmlns:a16="http://schemas.microsoft.com/office/drawing/2014/main" id="{92C61009-0018-B4F6-C61F-01F836E16107}"/>
              </a:ext>
            </a:extLst>
          </p:cNvPr>
          <p:cNvSpPr txBox="1"/>
          <p:nvPr/>
        </p:nvSpPr>
        <p:spPr>
          <a:xfrm>
            <a:off x="6096000" y="1541932"/>
            <a:ext cx="5398991" cy="2031325"/>
          </a:xfrm>
          <a:prstGeom prst="rect">
            <a:avLst/>
          </a:prstGeom>
          <a:noFill/>
        </p:spPr>
        <p:txBody>
          <a:bodyPr wrap="square">
            <a:spAutoFit/>
          </a:bodyPr>
          <a:lstStyle/>
          <a:p>
            <a:r>
              <a:rPr lang="en-GB">
                <a:solidFill>
                  <a:schemeClr val="bg1"/>
                </a:solidFill>
                <a:latin typeface="Roboto" panose="02000000000000000000" pitchFamily="2" charset="0"/>
                <a:ea typeface="Roboto" panose="02000000000000000000" pitchFamily="2" charset="0"/>
              </a:rPr>
              <a:t>Consider carefully how representation impacts perception: the Mercator projection significantly distorts the Southern Hemisphere.</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For example, Africa is 14 times the size of Greenland but appears similarly sized with the Mercator projection.</a:t>
            </a:r>
          </a:p>
        </p:txBody>
      </p:sp>
    </p:spTree>
    <p:extLst>
      <p:ext uri="{BB962C8B-B14F-4D97-AF65-F5344CB8AC3E}">
        <p14:creationId xmlns:p14="http://schemas.microsoft.com/office/powerpoint/2010/main" val="1400078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Winkel Tripel projection</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100" name="Picture 4" descr="Winkel_Tripel_projection">
            <a:extLst>
              <a:ext uri="{FF2B5EF4-FFF2-40B4-BE49-F238E27FC236}">
                <a16:creationId xmlns:a16="http://schemas.microsoft.com/office/drawing/2014/main" id="{49916FCA-2120-1B6B-2FFF-CBB6D1B3D6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111" y="1616363"/>
            <a:ext cx="8080034" cy="4836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6BCADF-C0A4-D2C6-0D4A-37C81FF1C537}"/>
              </a:ext>
            </a:extLst>
          </p:cNvPr>
          <p:cNvSpPr txBox="1"/>
          <p:nvPr/>
        </p:nvSpPr>
        <p:spPr>
          <a:xfrm>
            <a:off x="8723739" y="6145559"/>
            <a:ext cx="2561724" cy="307777"/>
          </a:xfrm>
          <a:prstGeom prst="rect">
            <a:avLst/>
          </a:prstGeom>
          <a:noFill/>
        </p:spPr>
        <p:txBody>
          <a:bodyPr wrap="square">
            <a:spAutoFit/>
          </a:bodyPr>
          <a:lstStyle/>
          <a:p>
            <a:r>
              <a:rPr lang="en-GB" sz="1400">
                <a:solidFill>
                  <a:schemeClr val="bg1"/>
                </a:solidFill>
                <a:effectLst/>
                <a:latin typeface="Circular Std Book Italic" panose="020B0604020101020102" pitchFamily="34" charset="0"/>
                <a:cs typeface="Circular Std Book Italic" panose="020B0604020101020102" pitchFamily="34" charset="0"/>
              </a:rPr>
              <a:t>Used by National Geographic</a:t>
            </a:r>
            <a:endParaRPr lang="en-GB" sz="14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733446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Earth centred on NZ</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1026" name="Picture 2" descr="Image">
            <a:extLst>
              <a:ext uri="{FF2B5EF4-FFF2-40B4-BE49-F238E27FC236}">
                <a16:creationId xmlns:a16="http://schemas.microsoft.com/office/drawing/2014/main" id="{E8402E0F-74A4-D787-3E86-D5D0B0B6B3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1038" y="1616363"/>
            <a:ext cx="10115628" cy="505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87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Projections</a:t>
            </a:r>
            <a:r>
              <a:rPr lang="en-GB" sz="4800">
                <a:solidFill>
                  <a:srgbClr val="36B7B4"/>
                </a:solidFill>
                <a:latin typeface="Circular Std Book Italic" panose="020B0604020101020102" pitchFamily="34" charset="0"/>
                <a:cs typeface="Circular Std Book Italic" panose="020B0604020101020102" pitchFamily="34" charset="0"/>
              </a:rPr>
              <a:t>.</a:t>
            </a:r>
          </a:p>
          <a:p>
            <a:pPr algn="l"/>
            <a:r>
              <a:rPr lang="en-GB" sz="1600" i="1">
                <a:solidFill>
                  <a:srgbClr val="36B7B4"/>
                </a:solidFill>
                <a:latin typeface="Times New Roman" panose="02020603050405020304" pitchFamily="18" charset="0"/>
                <a:cs typeface="Times New Roman" panose="02020603050405020304" pitchFamily="18" charset="0"/>
              </a:rPr>
              <a:t>World centred on Buenos Aires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2050" name="Picture 2" descr="Image">
            <a:extLst>
              <a:ext uri="{FF2B5EF4-FFF2-40B4-BE49-F238E27FC236}">
                <a16:creationId xmlns:a16="http://schemas.microsoft.com/office/drawing/2014/main" id="{26187524-B49E-AA3F-BEBE-F6B1D93198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4234" y="1670099"/>
            <a:ext cx="4879566" cy="4783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7563AC-F44A-FAA9-0827-7F93961E7904}"/>
              </a:ext>
            </a:extLst>
          </p:cNvPr>
          <p:cNvSpPr txBox="1"/>
          <p:nvPr/>
        </p:nvSpPr>
        <p:spPr>
          <a:xfrm>
            <a:off x="6065213" y="1526294"/>
            <a:ext cx="6097508" cy="2031325"/>
          </a:xfrm>
          <a:prstGeom prst="rect">
            <a:avLst/>
          </a:prstGeom>
          <a:noFill/>
        </p:spPr>
        <p:txBody>
          <a:bodyPr wrap="square">
            <a:spAutoFit/>
          </a:bodyPr>
          <a:lstStyle/>
          <a:p>
            <a:r>
              <a:rPr lang="en-GB" sz="1800">
                <a:solidFill>
                  <a:schemeClr val="bg1"/>
                </a:solidFill>
                <a:effectLst/>
                <a:latin typeface="Circular Std Book Italic" panose="020B0604020101020102" pitchFamily="34" charset="0"/>
                <a:cs typeface="Circular Std Book Italic" panose="020B0604020101020102" pitchFamily="34" charset="0"/>
              </a:rPr>
              <a:t>Conclusions:</a:t>
            </a:r>
          </a:p>
          <a:p>
            <a:endParaRPr lang="en-GB" sz="1800">
              <a:solidFill>
                <a:schemeClr val="bg1"/>
              </a:solidFill>
              <a:latin typeface="Circular Std Book Italic" panose="020B0604020101020102" pitchFamily="34" charset="0"/>
              <a:cs typeface="Circular Std Book Italic" panose="020B0604020101020102" pitchFamily="34" charset="0"/>
            </a:endParaRPr>
          </a:p>
          <a:p>
            <a:pPr marL="285750" indent="-285750">
              <a:buFont typeface="Arial" panose="020B0604020202020204" pitchFamily="34" charset="0"/>
              <a:buChar char="•"/>
            </a:pPr>
            <a:r>
              <a:rPr lang="en-GB" sz="1800">
                <a:solidFill>
                  <a:schemeClr val="bg1"/>
                </a:solidFill>
                <a:effectLst/>
                <a:latin typeface="Circular Std Book Italic" panose="020B0604020101020102" pitchFamily="34" charset="0"/>
                <a:cs typeface="Circular Std Book Italic" panose="020B0604020101020102" pitchFamily="34" charset="0"/>
              </a:rPr>
              <a:t>All projections distort</a:t>
            </a:r>
          </a:p>
          <a:p>
            <a:pPr marL="285750" indent="-285750">
              <a:buFont typeface="Arial" panose="020B0604020202020204" pitchFamily="34" charset="0"/>
              <a:buChar char="•"/>
            </a:pPr>
            <a:r>
              <a:rPr lang="en-GB">
                <a:solidFill>
                  <a:schemeClr val="bg1"/>
                </a:solidFill>
                <a:latin typeface="Circular Std Book Italic" panose="020B0604020101020102" pitchFamily="34" charset="0"/>
                <a:cs typeface="Circular Std Book Italic" panose="020B0604020101020102" pitchFamily="34" charset="0"/>
              </a:rPr>
              <a:t>The larger the area, the greater the distortion at the edges in many projections. </a:t>
            </a:r>
          </a:p>
          <a:p>
            <a:pPr marL="285750" indent="-285750">
              <a:buFont typeface="Arial" panose="020B0604020202020204" pitchFamily="34" charset="0"/>
              <a:buChar char="•"/>
            </a:pPr>
            <a:r>
              <a:rPr lang="en-GB" sz="1800">
                <a:solidFill>
                  <a:schemeClr val="bg1"/>
                </a:solidFill>
                <a:effectLst/>
                <a:latin typeface="Circular Std Book Italic" panose="020B0604020101020102" pitchFamily="34" charset="0"/>
                <a:cs typeface="Circular Std Book Italic" panose="020B0604020101020102" pitchFamily="34" charset="0"/>
              </a:rPr>
              <a:t>Think about the analytical implications of your projection. How does it drive your story?</a:t>
            </a:r>
          </a:p>
        </p:txBody>
      </p:sp>
    </p:spTree>
    <p:extLst>
      <p:ext uri="{BB962C8B-B14F-4D97-AF65-F5344CB8AC3E}">
        <p14:creationId xmlns:p14="http://schemas.microsoft.com/office/powerpoint/2010/main" val="14406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dirty="0">
                <a:solidFill>
                  <a:schemeClr val="bg1"/>
                </a:solidFill>
                <a:latin typeface="Roboto" panose="02000000000000000000" pitchFamily="2" charset="0"/>
                <a:ea typeface="Roboto" panose="02000000000000000000" pitchFamily="2" charset="0"/>
                <a:cs typeface="Circular Std Book Italic" panose="020B0604020101020102" pitchFamily="34" charset="0"/>
              </a:rPr>
              <a:t>Data 1.</a:t>
            </a:r>
          </a:p>
          <a:p>
            <a:pPr algn="l"/>
            <a:r>
              <a:rPr lang="en-GB" sz="1600" dirty="0" err="1">
                <a:solidFill>
                  <a:srgbClr val="36B7B4"/>
                </a:solidFill>
                <a:latin typeface="Roboto" panose="02000000000000000000" pitchFamily="2" charset="0"/>
                <a:ea typeface="Roboto" panose="02000000000000000000" pitchFamily="2" charset="0"/>
                <a:cs typeface="Times New Roman" panose="02020603050405020304" pitchFamily="18" charset="0"/>
              </a:rPr>
              <a:t>GeoJSON</a:t>
            </a:r>
            <a:r>
              <a:rPr lang="en-GB" sz="1600" dirty="0">
                <a:solidFill>
                  <a:srgbClr val="36B7B4"/>
                </a:solidFill>
                <a:latin typeface="Roboto" panose="02000000000000000000" pitchFamily="2" charset="0"/>
                <a:ea typeface="Roboto" panose="02000000000000000000" pitchFamily="2" charset="0"/>
                <a:cs typeface="Times New Roman" panose="02020603050405020304" pitchFamily="18" charset="0"/>
              </a:rPr>
              <a:t> and </a:t>
            </a:r>
            <a:r>
              <a:rPr lang="en-GB" sz="1600" dirty="0" err="1">
                <a:solidFill>
                  <a:srgbClr val="36B7B4"/>
                </a:solidFill>
                <a:latin typeface="Roboto" panose="02000000000000000000" pitchFamily="2" charset="0"/>
                <a:ea typeface="Roboto" panose="02000000000000000000" pitchFamily="2" charset="0"/>
                <a:cs typeface="Times New Roman" panose="02020603050405020304" pitchFamily="18" charset="0"/>
              </a:rPr>
              <a:t>TopoJSON</a:t>
            </a:r>
            <a:r>
              <a:rPr lang="en-GB" sz="1600" dirty="0">
                <a:solidFill>
                  <a:srgbClr val="36B7B4"/>
                </a:solidFill>
                <a:latin typeface="Roboto" panose="02000000000000000000" pitchFamily="2" charset="0"/>
                <a:ea typeface="Roboto" panose="02000000000000000000" pitchFamily="2" charset="0"/>
                <a:cs typeface="Times New Roman" panose="02020603050405020304" pitchFamily="18" charset="0"/>
              </a:rPr>
              <a:t>. The data you need to draw your map</a:t>
            </a:r>
          </a:p>
          <a:p>
            <a:pPr algn="l"/>
            <a:endParaRPr lang="en-GB" sz="1400" dirty="0">
              <a:solidFill>
                <a:srgbClr val="36B7B4"/>
              </a:solidFill>
              <a:latin typeface="Circular Std Book Italic" panose="020B0604020101020102" pitchFamily="34" charset="0"/>
              <a:cs typeface="Circular Std Book Italic" panose="020B0604020101020102" pitchFamily="34" charset="0"/>
            </a:endParaRPr>
          </a:p>
          <a:p>
            <a:pPr algn="l"/>
            <a:r>
              <a:rPr lang="en-GB" sz="2000" dirty="0">
                <a:solidFill>
                  <a:schemeClr val="bg1"/>
                </a:solidFill>
                <a:latin typeface="Circular Std Book Italic" panose="020B0604020101020102" pitchFamily="34" charset="0"/>
                <a:cs typeface="Circular Std Book Italic" panose="020B0604020101020102" pitchFamily="34" charset="0"/>
              </a:rPr>
              <a:t>Based on the JSON format.  {“key”: “value”} pairs</a:t>
            </a:r>
          </a:p>
          <a:p>
            <a:pPr algn="l"/>
            <a:endParaRPr lang="en-GB" sz="2000" dirty="0">
              <a:solidFill>
                <a:schemeClr val="bg1"/>
              </a:solidFill>
              <a:latin typeface="Circular Std Book Italic" panose="020B0604020101020102" pitchFamily="34" charset="0"/>
              <a:cs typeface="Circular Std Book Italic" panose="020B0604020101020102" pitchFamily="34" charset="0"/>
            </a:endParaRPr>
          </a:p>
          <a:p>
            <a:pPr algn="l"/>
            <a:r>
              <a:rPr lang="en-GB" sz="2000" dirty="0" err="1">
                <a:solidFill>
                  <a:srgbClr val="36B7B4"/>
                </a:solidFill>
                <a:latin typeface="Circular Std Book Italic" panose="020B0604020101020102" pitchFamily="34" charset="0"/>
                <a:cs typeface="Circular Std Book Italic" panose="020B0604020101020102" pitchFamily="34" charset="0"/>
              </a:rPr>
              <a:t>GeoJSON</a:t>
            </a:r>
            <a:r>
              <a:rPr lang="en-GB" sz="2000" dirty="0">
                <a:solidFill>
                  <a:schemeClr val="bg1"/>
                </a:solidFill>
                <a:latin typeface="Circular Std Book Italic" panose="020B0604020101020102" pitchFamily="34" charset="0"/>
                <a:cs typeface="Circular Std Book Italic" panose="020B0604020101020102" pitchFamily="34" charset="0"/>
              </a:rPr>
              <a:t> data in the form of arrays, [X, Y]. Sets of arrays can be used for:</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Points</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Lines</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Polygons</a:t>
            </a:r>
          </a:p>
          <a:p>
            <a:pPr marL="342900" indent="-342900" algn="l">
              <a:buFont typeface="Arial" panose="020B0604020202020204" pitchFamily="34" charset="0"/>
              <a:buChar char="•"/>
            </a:pPr>
            <a:endParaRPr lang="en-GB" sz="2000" dirty="0">
              <a:solidFill>
                <a:schemeClr val="bg1"/>
              </a:solidFill>
              <a:latin typeface="Circular Std Book Italic" panose="020B0604020101020102" pitchFamily="34" charset="0"/>
              <a:cs typeface="Circular Std Book Italic" panose="020B0604020101020102" pitchFamily="34" charset="0"/>
            </a:endParaRPr>
          </a:p>
          <a:p>
            <a:pPr algn="l"/>
            <a:r>
              <a:rPr lang="en-GB" sz="2000" dirty="0" err="1">
                <a:solidFill>
                  <a:srgbClr val="36B7B4"/>
                </a:solidFill>
                <a:latin typeface="Circular Std Book Italic" panose="020B0604020101020102" pitchFamily="34" charset="0"/>
                <a:cs typeface="Circular Std Book Italic" panose="020B0604020101020102" pitchFamily="34" charset="0"/>
              </a:rPr>
              <a:t>TopoJSON</a:t>
            </a:r>
            <a:r>
              <a:rPr lang="en-GB" sz="2000" dirty="0">
                <a:solidFill>
                  <a:schemeClr val="bg1"/>
                </a:solidFill>
                <a:latin typeface="Circular Std Book Italic" panose="020B0604020101020102" pitchFamily="34" charset="0"/>
                <a:cs typeface="Circular Std Book Italic" panose="020B0604020101020102" pitchFamily="34" charset="0"/>
              </a:rPr>
              <a:t> data in the form of </a:t>
            </a:r>
            <a:r>
              <a:rPr lang="en-GB" sz="2000" i="1" dirty="0">
                <a:solidFill>
                  <a:schemeClr val="bg1"/>
                </a:solidFill>
                <a:latin typeface="Circular Std Book Italic" panose="020B0604020101020102" pitchFamily="34" charset="0"/>
                <a:cs typeface="Circular Std Book Italic" panose="020B0604020101020102" pitchFamily="34" charset="0"/>
              </a:rPr>
              <a:t>arcs. </a:t>
            </a:r>
            <a:r>
              <a:rPr lang="en-GB" sz="2000" dirty="0">
                <a:solidFill>
                  <a:schemeClr val="bg1"/>
                </a:solidFill>
                <a:latin typeface="Circular Std Book Italic" panose="020B0604020101020102" pitchFamily="34" charset="0"/>
                <a:cs typeface="Circular Std Book Italic" panose="020B0604020101020102" pitchFamily="34" charset="0"/>
              </a:rPr>
              <a:t>These are sequences of points. </a:t>
            </a:r>
          </a:p>
          <a:p>
            <a:pPr marL="342900" indent="-342900" algn="l">
              <a:buFont typeface="Arial" panose="020B0604020202020204" pitchFamily="34" charset="0"/>
              <a:buChar char="•"/>
            </a:pPr>
            <a:r>
              <a:rPr lang="en-GB" sz="2000" dirty="0" err="1">
                <a:solidFill>
                  <a:schemeClr val="bg1"/>
                </a:solidFill>
                <a:latin typeface="Circular Std Book Italic" panose="020B0604020101020102" pitchFamily="34" charset="0"/>
                <a:cs typeface="Circular Std Book Italic" panose="020B0604020101020102" pitchFamily="34" charset="0"/>
              </a:rPr>
              <a:t>Topo</a:t>
            </a:r>
            <a:r>
              <a:rPr lang="en-GB" sz="2000" dirty="0">
                <a:solidFill>
                  <a:schemeClr val="bg1"/>
                </a:solidFill>
                <a:latin typeface="Circular Std Book Italic" panose="020B0604020101020102" pitchFamily="34" charset="0"/>
                <a:cs typeface="Circular Std Book Italic" panose="020B0604020101020102" pitchFamily="34" charset="0"/>
              </a:rPr>
              <a:t> from topology, </a:t>
            </a:r>
            <a:r>
              <a:rPr lang="en-GB" sz="2000" u="sng" dirty="0">
                <a:solidFill>
                  <a:schemeClr val="bg1"/>
                </a:solidFill>
                <a:latin typeface="Circular Std Book Italic" panose="020B0604020101020102" pitchFamily="34" charset="0"/>
                <a:cs typeface="Circular Std Book Italic" panose="020B0604020101020102" pitchFamily="34" charset="0"/>
              </a:rPr>
              <a:t>not</a:t>
            </a:r>
            <a:r>
              <a:rPr lang="en-GB" sz="2000" dirty="0">
                <a:solidFill>
                  <a:schemeClr val="bg1"/>
                </a:solidFill>
                <a:latin typeface="Circular Std Book Italic" panose="020B0604020101020102" pitchFamily="34" charset="0"/>
                <a:cs typeface="Circular Std Book Italic" panose="020B0604020101020102" pitchFamily="34" charset="0"/>
              </a:rPr>
              <a:t> from topography. [Not about mountains]. </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Arcs are only defined once, so storage </a:t>
            </a:r>
            <a:r>
              <a:rPr lang="en-GB" sz="2000" u="sng" dirty="0">
                <a:solidFill>
                  <a:schemeClr val="bg1"/>
                </a:solidFill>
                <a:latin typeface="Circular Std Book Italic" panose="020B0604020101020102" pitchFamily="34" charset="0"/>
                <a:cs typeface="Circular Std Book Italic" panose="020B0604020101020102" pitchFamily="34" charset="0"/>
              </a:rPr>
              <a:t>much</a:t>
            </a:r>
            <a:r>
              <a:rPr lang="en-GB" sz="2000" dirty="0">
                <a:solidFill>
                  <a:schemeClr val="bg1"/>
                </a:solidFill>
                <a:latin typeface="Circular Std Book Italic" panose="020B0604020101020102" pitchFamily="34" charset="0"/>
                <a:cs typeface="Circular Std Book Italic" panose="020B0604020101020102" pitchFamily="34" charset="0"/>
              </a:rPr>
              <a:t> smaller.</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Files more complicated, and not intuitive to read with human eye. </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Not so good with user-collected points</a:t>
            </a:r>
          </a:p>
          <a:p>
            <a:pPr marL="342900" indent="-342900" algn="l">
              <a:buFont typeface="Arial" panose="020B0604020202020204" pitchFamily="34" charset="0"/>
              <a:buChar char="•"/>
            </a:pPr>
            <a:r>
              <a:rPr lang="en-GB" sz="2000" dirty="0">
                <a:solidFill>
                  <a:schemeClr val="bg1"/>
                </a:solidFill>
                <a:latin typeface="Circular Std Book Italic" panose="020B0604020101020102" pitchFamily="34" charset="0"/>
                <a:cs typeface="Circular Std Book Italic" panose="020B0604020101020102" pitchFamily="34" charset="0"/>
              </a:rPr>
              <a:t>Very good when regions line up next to one another, as in political/state maps.  </a:t>
            </a:r>
          </a:p>
          <a:p>
            <a:pPr algn="l"/>
            <a:endParaRPr lang="en-GB" sz="1600" dirty="0">
              <a:solidFill>
                <a:schemeClr val="bg1"/>
              </a:solidFill>
              <a:latin typeface="Circular Std Book Italic" panose="020B0604020101020102" pitchFamily="34" charset="0"/>
              <a:cs typeface="Circular Std Book Italic" panose="020B0604020101020102" pitchFamily="34" charset="0"/>
            </a:endParaRPr>
          </a:p>
          <a:p>
            <a:pPr algn="l"/>
            <a:endParaRPr lang="en-GB" sz="1600" dirty="0">
              <a:solidFill>
                <a:schemeClr val="bg1"/>
              </a:solidFill>
              <a:latin typeface="Circular Std Book Italic" panose="020B0604020101020102" pitchFamily="34" charset="0"/>
              <a:cs typeface="Circular Std Book Italic" panose="020B0604020101020102" pitchFamily="34" charset="0"/>
            </a:endParaRPr>
          </a:p>
          <a:p>
            <a:pPr algn="l"/>
            <a:endParaRPr lang="en-GB" sz="1600" dirty="0">
              <a:solidFill>
                <a:schemeClr val="bg1"/>
              </a:solidFill>
              <a:latin typeface="Circular Std Book Italic" panose="020B0604020101020102" pitchFamily="34" charset="0"/>
              <a:cs typeface="Circular Std Book Italic" panose="020B0604020101020102" pitchFamily="34" charset="0"/>
            </a:endParaRPr>
          </a:p>
          <a:p>
            <a:pPr algn="l"/>
            <a:endParaRPr lang="en-GB" sz="1600" dirty="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78939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Base maps</a:t>
            </a:r>
          </a:p>
          <a:p>
            <a:pPr algn="l"/>
            <a:r>
              <a:rPr lang="en-GB" sz="1600" i="1">
                <a:solidFill>
                  <a:srgbClr val="36B7B4"/>
                </a:solidFill>
                <a:latin typeface="Times New Roman" panose="02020603050405020304" pitchFamily="18" charset="0"/>
                <a:cs typeface="Times New Roman" panose="02020603050405020304" pitchFamily="18" charset="0"/>
              </a:rPr>
              <a:t>Data sources</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r>
              <a:rPr lang="en-GB" sz="2000">
                <a:solidFill>
                  <a:schemeClr val="bg1"/>
                </a:solidFill>
                <a:latin typeface="Circular Std Book Italic" panose="020B0604020101020102" pitchFamily="34" charset="0"/>
                <a:cs typeface="Circular Std Book Italic" panose="020B0604020101020102" pitchFamily="34" charset="0"/>
              </a:rPr>
              <a:t>The base </a:t>
            </a:r>
            <a:r>
              <a:rPr lang="en-GB" sz="2000" err="1">
                <a:solidFill>
                  <a:schemeClr val="bg1"/>
                </a:solidFill>
                <a:latin typeface="Circular Std Book Italic" panose="020B0604020101020102" pitchFamily="34" charset="0"/>
                <a:cs typeface="Circular Std Book Italic" panose="020B0604020101020102" pitchFamily="34" charset="0"/>
              </a:rPr>
              <a:t>TopoJSON</a:t>
            </a:r>
            <a:r>
              <a:rPr lang="en-GB" sz="2000">
                <a:solidFill>
                  <a:schemeClr val="bg1"/>
                </a:solidFill>
                <a:latin typeface="Circular Std Book Italic" panose="020B0604020101020102" pitchFamily="34" charset="0"/>
                <a:cs typeface="Circular Std Book Italic" panose="020B0604020101020102" pitchFamily="34" charset="0"/>
              </a:rPr>
              <a:t> files are open source:</a:t>
            </a: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342900" indent="-342900" algn="l">
              <a:buFont typeface="Arial" panose="020B0604020202020204" pitchFamily="34" charset="0"/>
              <a:buChar char="•"/>
            </a:pPr>
            <a:r>
              <a:rPr lang="en-GB" sz="2000">
                <a:solidFill>
                  <a:schemeClr val="bg1"/>
                </a:solidFill>
                <a:latin typeface="Circular Std Book Italic" panose="020B0604020101020102" pitchFamily="34" charset="0"/>
                <a:cs typeface="Circular Std Book Italic" panose="020B0604020101020102" pitchFamily="34" charset="0"/>
              </a:rPr>
              <a:t>US-Atlas. </a:t>
            </a:r>
            <a:r>
              <a:rPr lang="en-GB" sz="2000">
                <a:solidFill>
                  <a:srgbClr val="36B7B4"/>
                </a:solidFill>
                <a:latin typeface="Circular Std Book Italic" panose="020B0604020101020102" pitchFamily="34" charset="0"/>
                <a:cs typeface="Circular Std Book Italic" panose="020B0604020101020102" pitchFamily="34" charset="0"/>
                <a:hlinkClick r:id="rId3">
                  <a:extLst>
                    <a:ext uri="{A12FA001-AC4F-418D-AE19-62706E023703}">
                      <ahyp:hlinkClr xmlns:ahyp="http://schemas.microsoft.com/office/drawing/2018/hyperlinkcolor" val="tx"/>
                    </a:ext>
                  </a:extLst>
                </a:hlinkClick>
              </a:rPr>
              <a:t>https://github.com/topojson/us-atlas</a:t>
            </a:r>
            <a:r>
              <a:rPr lang="en-GB" sz="2000">
                <a:solidFill>
                  <a:srgbClr val="36B7B4"/>
                </a:solidFill>
                <a:latin typeface="Circular Std Book Italic" panose="020B0604020101020102" pitchFamily="34" charset="0"/>
                <a:cs typeface="Circular Std Book Italic" panose="020B0604020101020102" pitchFamily="34" charset="0"/>
              </a:rPr>
              <a:t> </a:t>
            </a:r>
          </a:p>
          <a:p>
            <a:pPr marL="342900" indent="-342900" algn="l">
              <a:buFont typeface="Arial" panose="020B0604020202020204" pitchFamily="34" charset="0"/>
              <a:buChar char="•"/>
            </a:pPr>
            <a:r>
              <a:rPr lang="en-GB" sz="2000">
                <a:solidFill>
                  <a:schemeClr val="bg1"/>
                </a:solidFill>
                <a:latin typeface="Circular Std Book Italic" panose="020B0604020101020102" pitchFamily="34" charset="0"/>
                <a:cs typeface="Circular Std Book Italic" panose="020B0604020101020102" pitchFamily="34" charset="0"/>
              </a:rPr>
              <a:t>UK files. </a:t>
            </a:r>
            <a:r>
              <a:rPr lang="en-GB" sz="2000">
                <a:solidFill>
                  <a:srgbClr val="36B7B4"/>
                </a:solidFill>
                <a:latin typeface="Circular Std Book Italic" panose="020B0604020101020102" pitchFamily="34" charset="0"/>
                <a:cs typeface="Circular Std Book Italic" panose="020B0604020101020102" pitchFamily="34" charset="0"/>
                <a:hlinkClick r:id="rId4">
                  <a:extLst>
                    <a:ext uri="{A12FA001-AC4F-418D-AE19-62706E023703}">
                      <ahyp:hlinkClr xmlns:ahyp="http://schemas.microsoft.com/office/drawing/2018/hyperlinkcolor" val="tx"/>
                    </a:ext>
                  </a:extLst>
                </a:hlinkClick>
              </a:rPr>
              <a:t>https://martinjc.github.io/UK-GeoJSON/</a:t>
            </a:r>
            <a:r>
              <a:rPr lang="en-GB" sz="2000">
                <a:solidFill>
                  <a:srgbClr val="36B7B4"/>
                </a:solidFill>
                <a:latin typeface="Circular Std Book Italic" panose="020B0604020101020102" pitchFamily="34" charset="0"/>
                <a:cs typeface="Circular Std Book Italic" panose="020B0604020101020102" pitchFamily="34" charset="0"/>
              </a:rPr>
              <a:t> </a:t>
            </a:r>
            <a:endParaRPr lang="en-GB" sz="16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57900F4C-2F95-E855-EE33-AAA66CE8BEF9}"/>
              </a:ext>
            </a:extLst>
          </p:cNvPr>
          <p:cNvPicPr>
            <a:picLocks noChangeAspect="1"/>
          </p:cNvPicPr>
          <p:nvPr/>
        </p:nvPicPr>
        <p:blipFill>
          <a:blip r:embed="rId5"/>
          <a:stretch>
            <a:fillRect/>
          </a:stretch>
        </p:blipFill>
        <p:spPr>
          <a:xfrm>
            <a:off x="7711126" y="52451"/>
            <a:ext cx="4421398" cy="6758875"/>
          </a:xfrm>
          <a:prstGeom prst="rect">
            <a:avLst/>
          </a:prstGeom>
        </p:spPr>
      </p:pic>
    </p:spTree>
    <p:extLst>
      <p:ext uri="{BB962C8B-B14F-4D97-AF65-F5344CB8AC3E}">
        <p14:creationId xmlns:p14="http://schemas.microsoft.com/office/powerpoint/2010/main" val="3755661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Base maps</a:t>
            </a:r>
          </a:p>
          <a:p>
            <a:pPr algn="l"/>
            <a:r>
              <a:rPr lang="en-GB" sz="1600" i="1">
                <a:solidFill>
                  <a:srgbClr val="36B7B4"/>
                </a:solidFill>
                <a:latin typeface="Times New Roman" panose="02020603050405020304" pitchFamily="18" charset="0"/>
                <a:cs typeface="Times New Roman" panose="02020603050405020304" pitchFamily="18" charset="0"/>
              </a:rPr>
              <a:t>First simple map</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09574B10-7039-972D-9E57-E6611EB2FED0}"/>
              </a:ext>
            </a:extLst>
          </p:cNvPr>
          <p:cNvPicPr>
            <a:picLocks noChangeAspect="1"/>
          </p:cNvPicPr>
          <p:nvPr/>
        </p:nvPicPr>
        <p:blipFill>
          <a:blip r:embed="rId3"/>
          <a:stretch>
            <a:fillRect/>
          </a:stretch>
        </p:blipFill>
        <p:spPr>
          <a:xfrm>
            <a:off x="9348956" y="3410766"/>
            <a:ext cx="2677798" cy="3243180"/>
          </a:xfrm>
          <a:prstGeom prst="rect">
            <a:avLst/>
          </a:prstGeom>
        </p:spPr>
      </p:pic>
      <p:sp>
        <p:nvSpPr>
          <p:cNvPr id="8" name="TextBox 7">
            <a:extLst>
              <a:ext uri="{FF2B5EF4-FFF2-40B4-BE49-F238E27FC236}">
                <a16:creationId xmlns:a16="http://schemas.microsoft.com/office/drawing/2014/main" id="{47899DA5-8F6F-DC55-129F-BF717E692579}"/>
              </a:ext>
            </a:extLst>
          </p:cNvPr>
          <p:cNvSpPr txBox="1"/>
          <p:nvPr/>
        </p:nvSpPr>
        <p:spPr>
          <a:xfrm>
            <a:off x="474234" y="1668986"/>
            <a:ext cx="9881129" cy="1754326"/>
          </a:xfrm>
          <a:prstGeom prst="rect">
            <a:avLst/>
          </a:prstGeom>
          <a:solidFill>
            <a:schemeClr val="accent5">
              <a:lumMod val="20000"/>
              <a:lumOff val="80000"/>
            </a:schemeClr>
          </a:solidFill>
        </p:spPr>
        <p:txBody>
          <a:bodyPr wrap="square">
            <a:spAutoFit/>
          </a:bodyPr>
          <a:lstStyle/>
          <a:p>
            <a:r>
              <a:rPr lang="en-GB" sz="1200" b="1">
                <a:solidFill>
                  <a:srgbClr val="000000"/>
                </a:solidFill>
                <a:effectLst/>
                <a:latin typeface="Consolas" panose="020B0609020204030204" pitchFamily="49" charset="0"/>
              </a:rPr>
              <a:t>{</a:t>
            </a:r>
          </a:p>
          <a:p>
            <a:r>
              <a:rPr lang="en-GB" sz="1200" b="1">
                <a:solidFill>
                  <a:srgbClr val="000000"/>
                </a:solidFill>
                <a:latin typeface="Consolas" panose="020B0609020204030204" pitchFamily="49" charset="0"/>
              </a:rPr>
              <a:t>  </a:t>
            </a:r>
            <a:r>
              <a:rPr lang="en-GB" sz="1200" b="1">
                <a:solidFill>
                  <a:srgbClr val="A31515"/>
                </a:solidFill>
                <a:effectLst/>
                <a:latin typeface="Consolas" panose="020B0609020204030204" pitchFamily="49" charset="0"/>
              </a:rPr>
              <a:t>"$schema"</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"https://vega.github.io/schema/</a:t>
            </a:r>
            <a:r>
              <a:rPr lang="en-GB" sz="1200" b="1" err="1">
                <a:solidFill>
                  <a:srgbClr val="0451A5"/>
                </a:solidFill>
                <a:effectLst/>
                <a:latin typeface="Consolas" panose="020B0609020204030204" pitchFamily="49" charset="0"/>
              </a:rPr>
              <a:t>vega</a:t>
            </a:r>
            <a:r>
              <a:rPr lang="en-GB" sz="1200" b="1">
                <a:solidFill>
                  <a:srgbClr val="0451A5"/>
                </a:solidFill>
                <a:effectLst/>
                <a:latin typeface="Consolas" panose="020B0609020204030204" pitchFamily="49" charset="0"/>
              </a:rPr>
              <a:t>-lite/v5.json"</a:t>
            </a:r>
            <a:r>
              <a:rPr lang="en-GB" sz="1200" b="1">
                <a:solidFill>
                  <a:srgbClr val="000000"/>
                </a:solidFill>
                <a:effectLst/>
                <a:latin typeface="Consolas" panose="020B0609020204030204" pitchFamily="49" charset="0"/>
              </a:rPr>
              <a:t>,</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"data"</a:t>
            </a:r>
            <a:r>
              <a:rPr lang="en-GB" sz="1200" b="1">
                <a:solidFill>
                  <a:srgbClr val="000000"/>
                </a:solidFill>
                <a:effectLst/>
                <a:latin typeface="Consolas" panose="020B0609020204030204" pitchFamily="49" charset="0"/>
              </a:rPr>
              <a:t>: {</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a:t>
            </a:r>
            <a:r>
              <a:rPr lang="en-GB" sz="1200" b="1" err="1">
                <a:solidFill>
                  <a:srgbClr val="A31515"/>
                </a:solidFill>
                <a:effectLst/>
                <a:latin typeface="Consolas" panose="020B0609020204030204" pitchFamily="49" charset="0"/>
              </a:rPr>
              <a:t>url</a:t>
            </a:r>
            <a:r>
              <a:rPr lang="en-GB" sz="1200" b="1">
                <a:solidFill>
                  <a:srgbClr val="A31515"/>
                </a:solidFill>
                <a:effectLst/>
                <a:latin typeface="Consolas" panose="020B0609020204030204" pitchFamily="49" charset="0"/>
              </a:rPr>
              <a:t>"</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"https://raw.githubusercontent.com/</a:t>
            </a:r>
            <a:r>
              <a:rPr lang="en-GB" sz="1200" b="1" err="1">
                <a:solidFill>
                  <a:srgbClr val="0451A5"/>
                </a:solidFill>
                <a:effectLst/>
                <a:latin typeface="Consolas" panose="020B0609020204030204" pitchFamily="49" charset="0"/>
              </a:rPr>
              <a:t>RDeconomist</a:t>
            </a:r>
            <a:r>
              <a:rPr lang="en-GB" sz="1200" b="1">
                <a:solidFill>
                  <a:srgbClr val="0451A5"/>
                </a:solidFill>
                <a:effectLst/>
                <a:latin typeface="Consolas" panose="020B0609020204030204" pitchFamily="49" charset="0"/>
              </a:rPr>
              <a:t>/RDeconomist.github.io/main/charts/maps/</a:t>
            </a:r>
            <a:r>
              <a:rPr lang="en-GB" sz="1200" b="1" err="1">
                <a:solidFill>
                  <a:srgbClr val="0451A5"/>
                </a:solidFill>
                <a:effectLst/>
                <a:latin typeface="Consolas" panose="020B0609020204030204" pitchFamily="49" charset="0"/>
              </a:rPr>
              <a:t>geoWalWards.json</a:t>
            </a:r>
            <a:r>
              <a:rPr lang="en-GB" sz="1200" b="1">
                <a:solidFill>
                  <a:srgbClr val="0451A5"/>
                </a:solidFill>
                <a:effectLst/>
                <a:latin typeface="Consolas" panose="020B0609020204030204" pitchFamily="49" charset="0"/>
              </a:rPr>
              <a:t>"</a:t>
            </a:r>
            <a:r>
              <a:rPr lang="en-GB" sz="1200" b="1">
                <a:solidFill>
                  <a:srgbClr val="000000"/>
                </a:solidFill>
                <a:effectLst/>
                <a:latin typeface="Consolas" panose="020B0609020204030204" pitchFamily="49" charset="0"/>
              </a:rPr>
              <a:t>,</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"format"</a:t>
            </a:r>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"type"</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a:t>
            </a:r>
            <a:r>
              <a:rPr lang="en-GB" sz="1200" b="1" err="1">
                <a:solidFill>
                  <a:srgbClr val="0451A5"/>
                </a:solidFill>
                <a:effectLst/>
                <a:latin typeface="Consolas" panose="020B0609020204030204" pitchFamily="49" charset="0"/>
              </a:rPr>
              <a:t>topojson</a:t>
            </a:r>
            <a:r>
              <a:rPr lang="en-GB" sz="1200" b="1">
                <a:solidFill>
                  <a:srgbClr val="0451A5"/>
                </a:solidFill>
                <a:effectLst/>
                <a:latin typeface="Consolas" panose="020B0609020204030204" pitchFamily="49" charset="0"/>
              </a:rPr>
              <a:t>"</a:t>
            </a:r>
            <a:r>
              <a:rPr lang="en-GB" sz="1200" b="1">
                <a:solidFill>
                  <a:srgbClr val="000000"/>
                </a:solidFill>
                <a:effectLst/>
                <a:latin typeface="Consolas" panose="020B0609020204030204" pitchFamily="49" charset="0"/>
              </a:rPr>
              <a:t>, </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"feature"</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"wards"</a:t>
            </a:r>
            <a:r>
              <a:rPr lang="en-GB" sz="1200" b="1">
                <a:solidFill>
                  <a:srgbClr val="000000"/>
                </a:solidFill>
                <a:effectLst/>
                <a:latin typeface="Consolas" panose="020B0609020204030204" pitchFamily="49" charset="0"/>
              </a:rPr>
              <a:t>}},</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"projection"</a:t>
            </a:r>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"type"</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a:t>
            </a:r>
            <a:r>
              <a:rPr lang="en-GB" sz="1200" b="1" err="1">
                <a:solidFill>
                  <a:srgbClr val="0451A5"/>
                </a:solidFill>
                <a:effectLst/>
                <a:latin typeface="Consolas" panose="020B0609020204030204" pitchFamily="49" charset="0"/>
              </a:rPr>
              <a:t>mercator</a:t>
            </a:r>
            <a:r>
              <a:rPr lang="en-GB" sz="1200" b="1">
                <a:solidFill>
                  <a:srgbClr val="0451A5"/>
                </a:solidFill>
                <a:effectLst/>
                <a:latin typeface="Consolas" panose="020B0609020204030204" pitchFamily="49" charset="0"/>
              </a:rPr>
              <a:t>"</a:t>
            </a:r>
            <a:r>
              <a:rPr lang="en-GB" sz="1200" b="1">
                <a:solidFill>
                  <a:srgbClr val="000000"/>
                </a:solidFill>
                <a:effectLst/>
                <a:latin typeface="Consolas" panose="020B0609020204030204" pitchFamily="49" charset="0"/>
              </a:rPr>
              <a:t>},</a:t>
            </a:r>
          </a:p>
          <a:p>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"mark"</a:t>
            </a:r>
            <a:r>
              <a:rPr lang="en-GB" sz="1200" b="1">
                <a:solidFill>
                  <a:srgbClr val="000000"/>
                </a:solidFill>
                <a:effectLst/>
                <a:latin typeface="Consolas" panose="020B0609020204030204" pitchFamily="49" charset="0"/>
              </a:rPr>
              <a:t>: {</a:t>
            </a:r>
            <a:r>
              <a:rPr lang="en-GB" sz="1200" b="1">
                <a:solidFill>
                  <a:srgbClr val="A31515"/>
                </a:solidFill>
                <a:effectLst/>
                <a:latin typeface="Consolas" panose="020B0609020204030204" pitchFamily="49" charset="0"/>
              </a:rPr>
              <a:t>"type"</a:t>
            </a:r>
            <a:r>
              <a:rPr lang="en-GB" sz="1200" b="1">
                <a:solidFill>
                  <a:srgbClr val="000000"/>
                </a:solidFill>
                <a:effectLst/>
                <a:latin typeface="Consolas" panose="020B0609020204030204" pitchFamily="49" charset="0"/>
              </a:rPr>
              <a:t>: </a:t>
            </a:r>
            <a:r>
              <a:rPr lang="en-GB" sz="1200" b="1">
                <a:solidFill>
                  <a:srgbClr val="0451A5"/>
                </a:solidFill>
                <a:effectLst/>
                <a:latin typeface="Consolas" panose="020B0609020204030204" pitchFamily="49" charset="0"/>
              </a:rPr>
              <a:t>"</a:t>
            </a:r>
            <a:r>
              <a:rPr lang="en-GB" sz="1200" b="1" err="1">
                <a:solidFill>
                  <a:srgbClr val="0451A5"/>
                </a:solidFill>
                <a:effectLst/>
                <a:latin typeface="Consolas" panose="020B0609020204030204" pitchFamily="49" charset="0"/>
              </a:rPr>
              <a:t>geoshape</a:t>
            </a:r>
            <a:r>
              <a:rPr lang="en-GB" sz="1200" b="1">
                <a:solidFill>
                  <a:srgbClr val="0451A5"/>
                </a:solidFill>
                <a:effectLst/>
                <a:latin typeface="Consolas" panose="020B0609020204030204" pitchFamily="49" charset="0"/>
              </a:rPr>
              <a:t>"</a:t>
            </a:r>
            <a:r>
              <a:rPr lang="en-GB" sz="1200" b="1">
                <a:solidFill>
                  <a:srgbClr val="000000"/>
                </a:solidFill>
                <a:effectLst/>
                <a:latin typeface="Consolas" panose="020B0609020204030204" pitchFamily="49" charset="0"/>
              </a:rPr>
              <a:t>}</a:t>
            </a:r>
          </a:p>
          <a:p>
            <a:r>
              <a:rPr lang="en-GB" sz="1200" b="1">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00787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Circular Std Book Italic" panose="020B0604020101020102" pitchFamily="34" charset="0"/>
                <a:cs typeface="Circular Std Book Italic" panose="020B0604020101020102" pitchFamily="34" charset="0"/>
              </a:rPr>
              <a:t>Regions</a:t>
            </a:r>
          </a:p>
          <a:p>
            <a:pPr algn="l"/>
            <a:r>
              <a:rPr lang="en-GB" sz="1600" i="1">
                <a:solidFill>
                  <a:srgbClr val="36B7B4"/>
                </a:solidFill>
                <a:latin typeface="Times New Roman" panose="02020603050405020304" pitchFamily="18" charset="0"/>
                <a:cs typeface="Times New Roman" panose="02020603050405020304" pitchFamily="18" charset="0"/>
              </a:rPr>
              <a:t>How local do you want to be? </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4" name="Picture 3">
            <a:extLst>
              <a:ext uri="{FF2B5EF4-FFF2-40B4-BE49-F238E27FC236}">
                <a16:creationId xmlns:a16="http://schemas.microsoft.com/office/drawing/2014/main" id="{321BA869-47C5-3E8A-23ED-25798F1BBE8D}"/>
              </a:ext>
            </a:extLst>
          </p:cNvPr>
          <p:cNvPicPr>
            <a:picLocks noChangeAspect="1"/>
          </p:cNvPicPr>
          <p:nvPr/>
        </p:nvPicPr>
        <p:blipFill>
          <a:blip r:embed="rId3"/>
          <a:stretch>
            <a:fillRect/>
          </a:stretch>
        </p:blipFill>
        <p:spPr>
          <a:xfrm>
            <a:off x="590381" y="1645450"/>
            <a:ext cx="6553537" cy="4959605"/>
          </a:xfrm>
          <a:prstGeom prst="rect">
            <a:avLst/>
          </a:prstGeom>
        </p:spPr>
      </p:pic>
    </p:spTree>
    <p:extLst>
      <p:ext uri="{BB962C8B-B14F-4D97-AF65-F5344CB8AC3E}">
        <p14:creationId xmlns:p14="http://schemas.microsoft.com/office/powerpoint/2010/main" val="93474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The world’s biggest economy</a:t>
            </a:r>
            <a:r>
              <a:rPr lang="en-GB" sz="4800">
                <a:solidFill>
                  <a:srgbClr val="F4C245"/>
                </a:solidFill>
                <a:latin typeface="Roboto" panose="02000000000000000000" pitchFamily="2" charset="0"/>
                <a:ea typeface="Roboto" panose="02000000000000000000" pitchFamily="2" charset="0"/>
                <a:cs typeface="Roboto" panose="02000000000000000000" pitchFamily="2" charset="0"/>
              </a:rPr>
              <a:t>.</a:t>
            </a:r>
          </a:p>
          <a:p>
            <a:pPr algn="l"/>
            <a:r>
              <a:rPr lang="en-GB" sz="1600" i="1">
                <a:solidFill>
                  <a:srgbClr val="36B7B4"/>
                </a:solidFill>
                <a:latin typeface="Times New Roman" panose="02020603050405020304" pitchFamily="18" charset="0"/>
                <a:ea typeface="Roboto" panose="02000000000000000000" pitchFamily="2" charset="0"/>
                <a:cs typeface="Times New Roman" panose="02020603050405020304" pitchFamily="18" charset="0"/>
              </a:rPr>
              <a:t>India</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12" name="Picture 11" descr="A map of india with different colored shades of blue&#10;&#10;Description automatically generated">
            <a:extLst>
              <a:ext uri="{FF2B5EF4-FFF2-40B4-BE49-F238E27FC236}">
                <a16:creationId xmlns:a16="http://schemas.microsoft.com/office/drawing/2014/main" id="{E330BDB0-D83D-BB7A-E15D-750F61EC2BA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234" y="1512473"/>
            <a:ext cx="4445000" cy="5226991"/>
          </a:xfrm>
          <a:prstGeom prst="rect">
            <a:avLst/>
          </a:prstGeom>
        </p:spPr>
      </p:pic>
      <p:sp>
        <p:nvSpPr>
          <p:cNvPr id="13" name="TextBox 12">
            <a:extLst>
              <a:ext uri="{FF2B5EF4-FFF2-40B4-BE49-F238E27FC236}">
                <a16:creationId xmlns:a16="http://schemas.microsoft.com/office/drawing/2014/main" id="{F613E6BB-08EE-4CCB-EF7B-4840EF493BAB}"/>
              </a:ext>
            </a:extLst>
          </p:cNvPr>
          <p:cNvSpPr txBox="1"/>
          <p:nvPr/>
        </p:nvSpPr>
        <p:spPr>
          <a:xfrm>
            <a:off x="5706535" y="1944273"/>
            <a:ext cx="6172200" cy="3693319"/>
          </a:xfrm>
          <a:prstGeom prst="rect">
            <a:avLst/>
          </a:prstGeom>
          <a:noFill/>
        </p:spPr>
        <p:txBody>
          <a:bodyPr wrap="square" rtlCol="0">
            <a:spAutoFit/>
          </a:bodyPr>
          <a:lstStyle/>
          <a:p>
            <a:r>
              <a:rPr lang="en-GB">
                <a:solidFill>
                  <a:schemeClr val="bg1"/>
                </a:solidFill>
                <a:latin typeface="Roboto" panose="02000000000000000000" pitchFamily="2" charset="0"/>
              </a:rPr>
              <a:t>Every ten years, the Indian state conducts the largest census of any democracy. </a:t>
            </a:r>
          </a:p>
          <a:p>
            <a:endParaRPr lang="en-GB">
              <a:solidFill>
                <a:schemeClr val="bg1"/>
              </a:solidFill>
              <a:latin typeface="Roboto" panose="02000000000000000000" pitchFamily="2" charset="0"/>
            </a:endParaRP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The last was completed in 2011 – the 2021 census has been delayed post-Covid. </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Two and a half million census workers visited thousands of towns and 600,000 villages to ask 27 questions of 1.2 billion people.</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This map shows the literacy rate of each of India’s districts.</a:t>
            </a:r>
          </a:p>
        </p:txBody>
      </p:sp>
    </p:spTree>
    <p:extLst>
      <p:ext uri="{BB962C8B-B14F-4D97-AF65-F5344CB8AC3E}">
        <p14:creationId xmlns:p14="http://schemas.microsoft.com/office/powerpoint/2010/main" val="3184904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coordinates</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Plotting specific points on a map</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2C64AE50-626F-E58B-B694-61A7626D9F2E}"/>
              </a:ext>
            </a:extLst>
          </p:cNvPr>
          <p:cNvPicPr>
            <a:picLocks noChangeAspect="1"/>
          </p:cNvPicPr>
          <p:nvPr/>
        </p:nvPicPr>
        <p:blipFill>
          <a:blip r:embed="rId3"/>
          <a:stretch>
            <a:fillRect/>
          </a:stretch>
        </p:blipFill>
        <p:spPr>
          <a:xfrm>
            <a:off x="592333" y="1694056"/>
            <a:ext cx="4743694" cy="4559534"/>
          </a:xfrm>
          <a:prstGeom prst="rect">
            <a:avLst/>
          </a:prstGeom>
        </p:spPr>
      </p:pic>
      <p:pic>
        <p:nvPicPr>
          <p:cNvPr id="9" name="Picture 8" descr="A black board with white numbers&#10;&#10;Description automatically generated">
            <a:extLst>
              <a:ext uri="{FF2B5EF4-FFF2-40B4-BE49-F238E27FC236}">
                <a16:creationId xmlns:a16="http://schemas.microsoft.com/office/drawing/2014/main" id="{416DA3D6-7C09-1381-2F5A-A774873D6E5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17266" y="3764390"/>
            <a:ext cx="6502400" cy="2489200"/>
          </a:xfrm>
          <a:prstGeom prst="rect">
            <a:avLst/>
          </a:prstGeom>
        </p:spPr>
      </p:pic>
      <p:sp>
        <p:nvSpPr>
          <p:cNvPr id="10" name="TextBox 9">
            <a:extLst>
              <a:ext uri="{FF2B5EF4-FFF2-40B4-BE49-F238E27FC236}">
                <a16:creationId xmlns:a16="http://schemas.microsoft.com/office/drawing/2014/main" id="{BEC39B4B-629A-50CE-0ACE-A2927DC9DFE7}"/>
              </a:ext>
            </a:extLst>
          </p:cNvPr>
          <p:cNvSpPr txBox="1"/>
          <p:nvPr/>
        </p:nvSpPr>
        <p:spPr>
          <a:xfrm>
            <a:off x="5576532" y="1694056"/>
            <a:ext cx="6079661" cy="1667713"/>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If our data is </a:t>
            </a:r>
            <a:r>
              <a:rPr lang="en-GB" b="1">
                <a:solidFill>
                  <a:schemeClr val="bg1"/>
                </a:solidFill>
                <a:latin typeface="Roboto" panose="02000000000000000000" pitchFamily="2" charset="0"/>
                <a:ea typeface="Roboto" panose="02000000000000000000" pitchFamily="2" charset="0"/>
              </a:rPr>
              <a:t>point</a:t>
            </a:r>
            <a:r>
              <a:rPr lang="en-GB">
                <a:solidFill>
                  <a:schemeClr val="bg1"/>
                </a:solidFill>
                <a:latin typeface="Roboto" panose="02000000000000000000" pitchFamily="2" charset="0"/>
                <a:ea typeface="Roboto" panose="02000000000000000000" pitchFamily="2" charset="0"/>
              </a:rPr>
              <a:t> rather than </a:t>
            </a:r>
            <a:r>
              <a:rPr lang="en-GB" b="1">
                <a:solidFill>
                  <a:schemeClr val="bg1"/>
                </a:solidFill>
                <a:latin typeface="Roboto" panose="02000000000000000000" pitchFamily="2" charset="0"/>
                <a:ea typeface="Roboto" panose="02000000000000000000" pitchFamily="2" charset="0"/>
              </a:rPr>
              <a:t>area</a:t>
            </a:r>
            <a:r>
              <a:rPr lang="en-GB">
                <a:solidFill>
                  <a:schemeClr val="bg1"/>
                </a:solidFill>
                <a:latin typeface="Roboto" panose="02000000000000000000" pitchFamily="2" charset="0"/>
                <a:ea typeface="Roboto" panose="02000000000000000000" pitchFamily="2" charset="0"/>
              </a:rPr>
              <a:t> based, we can just plot a points map.</a:t>
            </a:r>
          </a:p>
          <a:p>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Two data sources:</a:t>
            </a:r>
          </a:p>
          <a:p>
            <a:pPr marL="285750" indent="-285750">
              <a:buFont typeface="Arial" panose="020B0604020202020204" pitchFamily="34" charset="0"/>
              <a:buChar char="•"/>
            </a:pPr>
            <a:r>
              <a:rPr lang="en-GB">
                <a:solidFill>
                  <a:schemeClr val="bg1"/>
                </a:solidFill>
                <a:latin typeface="Roboto" panose="02000000000000000000" pitchFamily="2" charset="0"/>
                <a:ea typeface="Roboto" panose="02000000000000000000" pitchFamily="2" charset="0"/>
              </a:rPr>
              <a:t>UK map (Geo or </a:t>
            </a:r>
            <a:r>
              <a:rPr lang="en-GB" err="1">
                <a:solidFill>
                  <a:schemeClr val="bg1"/>
                </a:solidFill>
                <a:latin typeface="Roboto" panose="02000000000000000000" pitchFamily="2" charset="0"/>
                <a:ea typeface="Roboto" panose="02000000000000000000" pitchFamily="2" charset="0"/>
              </a:rPr>
              <a:t>TopoJson</a:t>
            </a:r>
            <a:r>
              <a:rPr lang="en-GB">
                <a:solidFill>
                  <a:schemeClr val="bg1"/>
                </a:solidFill>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GB">
                <a:solidFill>
                  <a:schemeClr val="bg1"/>
                </a:solidFill>
                <a:latin typeface="Roboto" panose="02000000000000000000" pitchFamily="2" charset="0"/>
                <a:ea typeface="Roboto" panose="02000000000000000000" pitchFamily="2" charset="0"/>
              </a:rPr>
              <a:t>CSV with data + coordinates </a:t>
            </a:r>
          </a:p>
        </p:txBody>
      </p:sp>
    </p:spTree>
    <p:extLst>
      <p:ext uri="{BB962C8B-B14F-4D97-AF65-F5344CB8AC3E}">
        <p14:creationId xmlns:p14="http://schemas.microsoft.com/office/powerpoint/2010/main" val="1752302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1116604"/>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coordinates</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Plotting specific points on a map</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5" name="TextBox 4">
            <a:extLst>
              <a:ext uri="{FF2B5EF4-FFF2-40B4-BE49-F238E27FC236}">
                <a16:creationId xmlns:a16="http://schemas.microsoft.com/office/drawing/2014/main" id="{56EBA913-74C0-12E1-87DC-ADD3F517082D}"/>
              </a:ext>
            </a:extLst>
          </p:cNvPr>
          <p:cNvSpPr txBox="1"/>
          <p:nvPr/>
        </p:nvSpPr>
        <p:spPr>
          <a:xfrm>
            <a:off x="474234" y="3657600"/>
            <a:ext cx="9671896" cy="3035300"/>
          </a:xfrm>
          <a:prstGeom prst="rect">
            <a:avLst/>
          </a:prstGeom>
          <a:noFill/>
        </p:spPr>
        <p:txBody>
          <a:bodyPr wrap="square">
            <a:noAutofit/>
          </a:bodyPr>
          <a:lstStyle/>
          <a:p>
            <a:r>
              <a:rPr lang="en-GB" b="0">
                <a:solidFill>
                  <a:srgbClr val="CCCCCC"/>
                </a:solidFill>
                <a:effectLst/>
                <a:latin typeface="Menlo" panose="020B0609030804020204" pitchFamily="49" charset="0"/>
              </a:rPr>
              <a:t>{</a:t>
            </a:r>
          </a:p>
          <a:p>
            <a:pPr lvl="1"/>
            <a:r>
              <a:rPr lang="en-GB" b="0">
                <a:solidFill>
                  <a:srgbClr val="9CDCFE"/>
                </a:solidFill>
                <a:effectLst/>
                <a:latin typeface="Menlo" panose="020B0609030804020204" pitchFamily="49" charset="0"/>
              </a:rPr>
              <a:t>"data"</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a:t>
            </a:r>
            <a:r>
              <a:rPr lang="en-GB" b="0" err="1">
                <a:solidFill>
                  <a:srgbClr val="9CDCFE"/>
                </a:solidFill>
                <a:effectLst/>
                <a:latin typeface="Menlo" panose="020B0609030804020204" pitchFamily="49" charset="0"/>
              </a:rPr>
              <a:t>url</a:t>
            </a:r>
            <a:r>
              <a:rPr lang="en-GB" b="0">
                <a:solidFill>
                  <a:srgbClr val="9CDCFE"/>
                </a:solidFill>
                <a:effectLst/>
                <a:latin typeface="Menlo" panose="020B0609030804020204" pitchFamily="49" charset="0"/>
              </a:rPr>
              <a:t>"</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"ITL1_2021_20m.geojson"</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"format"</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"property"</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"features"</a:t>
            </a:r>
            <a:r>
              <a:rPr lang="en-GB" b="0">
                <a:solidFill>
                  <a:srgbClr val="CCCCCC"/>
                </a:solidFill>
                <a:effectLst/>
                <a:latin typeface="Menlo" panose="020B0609030804020204" pitchFamily="49" charset="0"/>
              </a:rPr>
              <a:t>}},</a:t>
            </a:r>
            <a:br>
              <a:rPr lang="en-GB" b="0">
                <a:solidFill>
                  <a:srgbClr val="CCCCCC"/>
                </a:solidFill>
                <a:effectLst/>
                <a:latin typeface="Menlo" panose="020B0609030804020204" pitchFamily="49" charset="0"/>
              </a:rPr>
            </a:br>
            <a:r>
              <a:rPr lang="en-GB" b="0">
                <a:solidFill>
                  <a:srgbClr val="9CDCFE"/>
                </a:solidFill>
                <a:effectLst/>
                <a:latin typeface="Menlo" panose="020B0609030804020204" pitchFamily="49" charset="0"/>
              </a:rPr>
              <a:t>"projection"</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t>
            </a:r>
            <a:r>
              <a:rPr lang="en-GB" b="0" err="1">
                <a:solidFill>
                  <a:srgbClr val="CE9178"/>
                </a:solidFill>
                <a:effectLst/>
                <a:latin typeface="Menlo" panose="020B0609030804020204" pitchFamily="49" charset="0"/>
              </a:rPr>
              <a:t>mercator</a:t>
            </a:r>
            <a:r>
              <a:rPr lang="en-GB" b="0">
                <a:solidFill>
                  <a:srgbClr val="CE9178"/>
                </a:solidFill>
                <a:effectLst/>
                <a:latin typeface="Menlo" panose="020B0609030804020204" pitchFamily="49" charset="0"/>
              </a:rPr>
              <a:t>"</a:t>
            </a:r>
            <a:r>
              <a:rPr lang="en-GB" b="0">
                <a:solidFill>
                  <a:srgbClr val="CCCCCC"/>
                </a:solidFill>
                <a:effectLst/>
                <a:latin typeface="Menlo" panose="020B0609030804020204" pitchFamily="49" charset="0"/>
              </a:rPr>
              <a:t>},</a:t>
            </a:r>
          </a:p>
          <a:p>
            <a:pPr lvl="1"/>
            <a:r>
              <a:rPr lang="en-GB" b="0">
                <a:solidFill>
                  <a:srgbClr val="9CDCFE"/>
                </a:solidFill>
                <a:effectLst/>
                <a:latin typeface="Menlo" panose="020B0609030804020204" pitchFamily="49" charset="0"/>
              </a:rPr>
              <a:t>"mark"</a:t>
            </a:r>
            <a:r>
              <a:rPr lang="en-GB" b="0">
                <a:solidFill>
                  <a:srgbClr val="CCCCCC"/>
                </a:solidFill>
                <a:effectLst/>
                <a:latin typeface="Menlo" panose="020B0609030804020204" pitchFamily="49" charset="0"/>
              </a:rPr>
              <a:t>: {</a:t>
            </a:r>
          </a:p>
          <a:p>
            <a:pPr lvl="2"/>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t>
            </a:r>
            <a:r>
              <a:rPr lang="en-GB" b="0" err="1">
                <a:solidFill>
                  <a:srgbClr val="CE9178"/>
                </a:solidFill>
                <a:effectLst/>
                <a:latin typeface="Menlo" panose="020B0609030804020204" pitchFamily="49" charset="0"/>
              </a:rPr>
              <a:t>geoshape</a:t>
            </a:r>
            <a:r>
              <a:rPr lang="en-GB" b="0">
                <a:solidFill>
                  <a:srgbClr val="CE9178"/>
                </a:solidFill>
                <a:effectLst/>
                <a:latin typeface="Menlo" panose="020B0609030804020204" pitchFamily="49" charset="0"/>
              </a:rPr>
              <a:t>"</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"fill"</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t>
            </a:r>
            <a:r>
              <a:rPr lang="en-GB" b="0" err="1">
                <a:solidFill>
                  <a:srgbClr val="CE9178"/>
                </a:solidFill>
                <a:effectLst/>
                <a:latin typeface="Menlo" panose="020B0609030804020204" pitchFamily="49" charset="0"/>
              </a:rPr>
              <a:t>lightgray</a:t>
            </a:r>
            <a:r>
              <a:rPr lang="en-GB" b="0">
                <a:solidFill>
                  <a:srgbClr val="CE9178"/>
                </a:solidFill>
                <a:effectLst/>
                <a:latin typeface="Menlo" panose="020B0609030804020204" pitchFamily="49" charset="0"/>
              </a:rPr>
              <a:t>"</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"stroke"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"white"</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"strokeWidth"</a:t>
            </a:r>
            <a:r>
              <a:rPr lang="en-GB" b="0">
                <a:solidFill>
                  <a:srgbClr val="CCCCCC"/>
                </a:solidFill>
                <a:effectLst/>
                <a:latin typeface="Menlo" panose="020B0609030804020204" pitchFamily="49" charset="0"/>
              </a:rPr>
              <a:t>:</a:t>
            </a:r>
            <a:r>
              <a:rPr lang="en-GB" b="0">
                <a:solidFill>
                  <a:srgbClr val="B5CEA8"/>
                </a:solidFill>
                <a:effectLst/>
                <a:latin typeface="Menlo" panose="020B0609030804020204" pitchFamily="49" charset="0"/>
              </a:rPr>
              <a:t>0.1</a:t>
            </a:r>
          </a:p>
          <a:p>
            <a:pPr lvl="1"/>
            <a:r>
              <a:rPr lang="en-GB" b="0">
                <a:solidFill>
                  <a:srgbClr val="CCCCCC"/>
                </a:solidFill>
                <a:effectLst/>
                <a:latin typeface="Menlo" panose="020B0609030804020204" pitchFamily="49" charset="0"/>
              </a:rPr>
              <a:t>},</a:t>
            </a:r>
          </a:p>
          <a:p>
            <a:r>
              <a:rPr lang="en-GB" b="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03DFB886-A2C2-9CEE-DBBD-D51111A4F319}"/>
              </a:ext>
            </a:extLst>
          </p:cNvPr>
          <p:cNvSpPr txBox="1"/>
          <p:nvPr/>
        </p:nvSpPr>
        <p:spPr>
          <a:xfrm>
            <a:off x="474234" y="1865507"/>
            <a:ext cx="6079661" cy="1915506"/>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Our chart will have two layers:</a:t>
            </a:r>
          </a:p>
          <a:p>
            <a:pPr marL="285750" indent="-285750">
              <a:buFont typeface="Arial" panose="020B0604020202020204" pitchFamily="34" charset="0"/>
              <a:buChar char="•"/>
            </a:pPr>
            <a:r>
              <a:rPr lang="en-GB">
                <a:solidFill>
                  <a:srgbClr val="F4C245"/>
                </a:solidFill>
                <a:latin typeface="Roboto" panose="02000000000000000000" pitchFamily="2" charset="0"/>
                <a:ea typeface="Roboto" panose="02000000000000000000" pitchFamily="2" charset="0"/>
              </a:rPr>
              <a:t>“</a:t>
            </a:r>
            <a:r>
              <a:rPr lang="en-GB" err="1">
                <a:solidFill>
                  <a:srgbClr val="F4C245"/>
                </a:solidFill>
                <a:latin typeface="Roboto" panose="02000000000000000000" pitchFamily="2" charset="0"/>
                <a:ea typeface="Roboto" panose="02000000000000000000" pitchFamily="2" charset="0"/>
              </a:rPr>
              <a:t>geoshape</a:t>
            </a:r>
            <a:r>
              <a:rPr lang="en-GB">
                <a:solidFill>
                  <a:srgbClr val="F4C245"/>
                </a:solidFill>
                <a:latin typeface="Roboto" panose="02000000000000000000" pitchFamily="2" charset="0"/>
                <a:ea typeface="Roboto" panose="02000000000000000000" pitchFamily="2" charset="0"/>
              </a:rPr>
              <a:t>”</a:t>
            </a:r>
            <a:r>
              <a:rPr lang="en-GB">
                <a:solidFill>
                  <a:schemeClr val="bg1"/>
                </a:solidFill>
                <a:latin typeface="Roboto" panose="02000000000000000000" pitchFamily="2" charset="0"/>
                <a:ea typeface="Roboto" panose="02000000000000000000" pitchFamily="2" charset="0"/>
              </a:rPr>
              <a:t>: Base map outlining UK and regions</a:t>
            </a:r>
          </a:p>
          <a:p>
            <a:pPr marL="285750" indent="-285750">
              <a:buFont typeface="Arial" panose="020B0604020202020204" pitchFamily="34" charset="0"/>
              <a:buChar char="•"/>
            </a:pPr>
            <a:r>
              <a:rPr lang="en-GB">
                <a:solidFill>
                  <a:srgbClr val="F4C245"/>
                </a:solidFill>
                <a:latin typeface="Roboto" panose="02000000000000000000" pitchFamily="2" charset="0"/>
                <a:ea typeface="Roboto" panose="02000000000000000000" pitchFamily="2" charset="0"/>
              </a:rPr>
              <a:t>“points”</a:t>
            </a:r>
            <a:r>
              <a:rPr lang="en-GB">
                <a:solidFill>
                  <a:schemeClr val="bg1"/>
                </a:solidFill>
                <a:latin typeface="Roboto" panose="02000000000000000000" pitchFamily="2" charset="0"/>
                <a:ea typeface="Roboto" panose="02000000000000000000" pitchFamily="2" charset="0"/>
              </a:rPr>
              <a:t>: location of each observation</a:t>
            </a:r>
          </a:p>
          <a:p>
            <a:pPr marL="285750" indent="-285750">
              <a:buFont typeface="Arial" panose="020B0604020202020204" pitchFamily="34" charset="0"/>
              <a:buChar char="•"/>
            </a:pPr>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In our </a:t>
            </a:r>
            <a:r>
              <a:rPr lang="en-GB" b="1" err="1">
                <a:solidFill>
                  <a:schemeClr val="bg1"/>
                </a:solidFill>
                <a:latin typeface="Roboto" panose="02000000000000000000" pitchFamily="2" charset="0"/>
                <a:ea typeface="Roboto" panose="02000000000000000000" pitchFamily="2" charset="0"/>
              </a:rPr>
              <a:t>geoshape</a:t>
            </a:r>
            <a:r>
              <a:rPr lang="en-GB">
                <a:solidFill>
                  <a:schemeClr val="bg1"/>
                </a:solidFill>
                <a:latin typeface="Roboto" panose="02000000000000000000" pitchFamily="2" charset="0"/>
                <a:ea typeface="Roboto" panose="02000000000000000000" pitchFamily="2" charset="0"/>
              </a:rPr>
              <a:t> layer, we set our set our projection type. We don’t need any encodings to show the map.</a:t>
            </a:r>
            <a:endParaRPr lang="en-GB">
              <a:solidFill>
                <a:srgbClr val="F4C245"/>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3DCFAFC6-EA5E-B8DF-F6A5-2C3C89FC3350}"/>
              </a:ext>
            </a:extLst>
          </p:cNvPr>
          <p:cNvPicPr>
            <a:picLocks noChangeAspect="1"/>
          </p:cNvPicPr>
          <p:nvPr/>
        </p:nvPicPr>
        <p:blipFill>
          <a:blip r:embed="rId3"/>
          <a:srcRect t="8733"/>
          <a:stretch/>
        </p:blipFill>
        <p:spPr>
          <a:xfrm>
            <a:off x="9191458" y="-21813"/>
            <a:ext cx="2998160" cy="3450813"/>
          </a:xfrm>
          <a:prstGeom prst="rect">
            <a:avLst/>
          </a:prstGeom>
        </p:spPr>
      </p:pic>
    </p:spTree>
    <p:extLst>
      <p:ext uri="{BB962C8B-B14F-4D97-AF65-F5344CB8AC3E}">
        <p14:creationId xmlns:p14="http://schemas.microsoft.com/office/powerpoint/2010/main" val="1667931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0E0D2B42-28AF-EE13-B58D-52527F4C6A1E}"/>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BA759683-2DD3-DF9B-C955-643A0DCEB9E5}"/>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1C980FFD-4B6F-5533-DBB5-0F6D97386E33}"/>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coordinates</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Plotting specific points on a map</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5" name="TextBox 4">
            <a:extLst>
              <a:ext uri="{FF2B5EF4-FFF2-40B4-BE49-F238E27FC236}">
                <a16:creationId xmlns:a16="http://schemas.microsoft.com/office/drawing/2014/main" id="{B1DD20E0-4836-54B1-5D2D-40F684C47407}"/>
              </a:ext>
            </a:extLst>
          </p:cNvPr>
          <p:cNvSpPr txBox="1"/>
          <p:nvPr/>
        </p:nvSpPr>
        <p:spPr>
          <a:xfrm>
            <a:off x="474234" y="3643312"/>
            <a:ext cx="9671896" cy="2957513"/>
          </a:xfrm>
          <a:prstGeom prst="rect">
            <a:avLst/>
          </a:prstGeom>
          <a:noFill/>
        </p:spPr>
        <p:txBody>
          <a:bodyPr wrap="square">
            <a:noAutofit/>
          </a:bodyPr>
          <a:lstStyle/>
          <a:p>
            <a:r>
              <a:rPr lang="en-GB" b="0">
                <a:solidFill>
                  <a:srgbClr val="CCCCCC"/>
                </a:solidFill>
                <a:effectLst/>
                <a:latin typeface="Menlo" panose="020B0609030804020204" pitchFamily="49" charset="0"/>
              </a:rPr>
              <a:t>{</a:t>
            </a:r>
            <a:endParaRPr lang="en-GB" b="0">
              <a:solidFill>
                <a:srgbClr val="9CDCFE"/>
              </a:solidFill>
              <a:effectLst/>
              <a:latin typeface="Menlo" panose="020B0609030804020204" pitchFamily="49" charset="0"/>
            </a:endParaRPr>
          </a:p>
          <a:p>
            <a:pPr lvl="1"/>
            <a:r>
              <a:rPr lang="en-GB" b="0">
                <a:solidFill>
                  <a:srgbClr val="9CDCFE"/>
                </a:solidFill>
                <a:effectLst/>
                <a:latin typeface="Menlo" panose="020B0609030804020204" pitchFamily="49" charset="0"/>
              </a:rPr>
              <a:t>"data"</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a:t>
            </a:r>
            <a:r>
              <a:rPr lang="en-GB" b="0" err="1">
                <a:solidFill>
                  <a:srgbClr val="9CDCFE"/>
                </a:solidFill>
                <a:effectLst/>
                <a:latin typeface="Menlo" panose="020B0609030804020204" pitchFamily="49" charset="0"/>
              </a:rPr>
              <a:t>url</a:t>
            </a:r>
            <a:r>
              <a:rPr lang="en-GB" b="0">
                <a:solidFill>
                  <a:srgbClr val="9CDCFE"/>
                </a:solidFill>
                <a:effectLst/>
                <a:latin typeface="Menlo" panose="020B0609030804020204" pitchFamily="49" charset="0"/>
              </a:rPr>
              <a:t>"</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"UK_airports2.csv"</a:t>
            </a:r>
            <a:r>
              <a:rPr lang="en-GB" b="0">
                <a:solidFill>
                  <a:srgbClr val="CCCCCC"/>
                </a:solidFill>
                <a:effectLst/>
                <a:latin typeface="Menlo" panose="020B0609030804020204" pitchFamily="49" charset="0"/>
              </a:rPr>
              <a:t>},</a:t>
            </a:r>
          </a:p>
          <a:p>
            <a:pPr lvl="1"/>
            <a:r>
              <a:rPr lang="en-GB" b="0">
                <a:solidFill>
                  <a:srgbClr val="9CDCFE"/>
                </a:solidFill>
                <a:effectLst/>
                <a:latin typeface="Menlo" panose="020B0609030804020204" pitchFamily="49" charset="0"/>
              </a:rPr>
              <a:t>"mark"</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"circle”</a:t>
            </a:r>
            <a:r>
              <a:rPr lang="en-GB" b="0">
                <a:solidFill>
                  <a:srgbClr val="CCCCCC"/>
                </a:solidFill>
                <a:effectLst/>
                <a:latin typeface="Menlo" panose="020B0609030804020204" pitchFamily="49" charset="0"/>
              </a:rPr>
              <a:t>},</a:t>
            </a:r>
            <a:endParaRPr lang="en-GB" b="0">
              <a:solidFill>
                <a:srgbClr val="9CDCFE"/>
              </a:solidFill>
              <a:effectLst/>
              <a:latin typeface="Menlo" panose="020B0609030804020204" pitchFamily="49" charset="0"/>
            </a:endParaRPr>
          </a:p>
          <a:p>
            <a:pPr lvl="1"/>
            <a:r>
              <a:rPr lang="en-GB" b="0">
                <a:solidFill>
                  <a:srgbClr val="9CDCFE"/>
                </a:solidFill>
                <a:effectLst/>
                <a:latin typeface="Menlo" panose="020B0609030804020204" pitchFamily="49" charset="0"/>
              </a:rPr>
              <a:t>"encoding"</a:t>
            </a:r>
            <a:r>
              <a:rPr lang="en-GB" b="0">
                <a:solidFill>
                  <a:srgbClr val="CCCCCC"/>
                </a:solidFill>
                <a:effectLst/>
                <a:latin typeface="Menlo" panose="020B0609030804020204" pitchFamily="49" charset="0"/>
              </a:rPr>
              <a:t>: {</a:t>
            </a:r>
          </a:p>
          <a:p>
            <a:pPr lvl="2"/>
            <a:r>
              <a:rPr lang="en-GB" b="0">
                <a:solidFill>
                  <a:srgbClr val="9CDCFE"/>
                </a:solidFill>
                <a:effectLst/>
                <a:latin typeface="Menlo" panose="020B0609030804020204" pitchFamily="49" charset="0"/>
              </a:rPr>
              <a:t>"longitude"</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"field"</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"longitude"</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"quantitative"</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"latitude"</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"field"</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"latitude"</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"quantitative"</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"size"</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"field"</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"Aircraft Movements"</a:t>
            </a:r>
            <a:r>
              <a:rPr lang="en-GB" b="0">
                <a:solidFill>
                  <a:srgbClr val="CCCCCC"/>
                </a:solidFill>
                <a:effectLst/>
                <a:latin typeface="Menlo" panose="020B0609030804020204" pitchFamily="49" charset="0"/>
              </a:rPr>
              <a:t>, </a:t>
            </a:r>
            <a:r>
              <a:rPr lang="en-GB" b="0">
                <a:solidFill>
                  <a:srgbClr val="9CDCFE"/>
                </a:solidFill>
                <a:effectLst/>
                <a:latin typeface="Menlo" panose="020B0609030804020204" pitchFamily="49" charset="0"/>
              </a:rPr>
              <a:t>"type"</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"quantitative"</a:t>
            </a:r>
            <a:r>
              <a:rPr lang="en-GB" b="0">
                <a:solidFill>
                  <a:srgbClr val="CCCCCC"/>
                </a:solidFill>
                <a:effectLst/>
                <a:latin typeface="Menlo" panose="020B0609030804020204" pitchFamily="49" charset="0"/>
              </a:rPr>
              <a:t>},</a:t>
            </a:r>
          </a:p>
          <a:p>
            <a:pPr lvl="1"/>
            <a:r>
              <a:rPr lang="en-GB" b="0">
                <a:solidFill>
                  <a:srgbClr val="CCCCCC"/>
                </a:solidFill>
                <a:effectLst/>
                <a:latin typeface="Menlo" panose="020B0609030804020204" pitchFamily="49" charset="0"/>
              </a:rPr>
              <a:t>}</a:t>
            </a:r>
          </a:p>
          <a:p>
            <a:r>
              <a:rPr lang="en-GB" b="0">
                <a:solidFill>
                  <a:srgbClr val="CCCCCC"/>
                </a:solidFill>
                <a:effectLst/>
                <a:latin typeface="Menlo" panose="020B0609030804020204" pitchFamily="49" charset="0"/>
              </a:rPr>
              <a:t>}</a:t>
            </a:r>
          </a:p>
        </p:txBody>
      </p:sp>
      <p:sp>
        <p:nvSpPr>
          <p:cNvPr id="7" name="TextBox 6">
            <a:extLst>
              <a:ext uri="{FF2B5EF4-FFF2-40B4-BE49-F238E27FC236}">
                <a16:creationId xmlns:a16="http://schemas.microsoft.com/office/drawing/2014/main" id="{CB4E69EE-FA03-F9EA-5137-892B434BFB26}"/>
              </a:ext>
            </a:extLst>
          </p:cNvPr>
          <p:cNvSpPr txBox="1"/>
          <p:nvPr/>
        </p:nvSpPr>
        <p:spPr>
          <a:xfrm>
            <a:off x="474234" y="1865507"/>
            <a:ext cx="6079661" cy="1349182"/>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Our chart will have two layers:</a:t>
            </a:r>
          </a:p>
          <a:p>
            <a:pPr marL="285750" indent="-285750">
              <a:buFont typeface="Arial" panose="020B0604020202020204" pitchFamily="34" charset="0"/>
              <a:buChar char="•"/>
            </a:pPr>
            <a:r>
              <a:rPr lang="en-GB">
                <a:solidFill>
                  <a:srgbClr val="F4C245"/>
                </a:solidFill>
                <a:latin typeface="Roboto" panose="02000000000000000000" pitchFamily="2" charset="0"/>
                <a:ea typeface="Roboto" panose="02000000000000000000" pitchFamily="2" charset="0"/>
              </a:rPr>
              <a:t>“</a:t>
            </a:r>
            <a:r>
              <a:rPr lang="en-GB" err="1">
                <a:solidFill>
                  <a:srgbClr val="F4C245"/>
                </a:solidFill>
                <a:latin typeface="Roboto" panose="02000000000000000000" pitchFamily="2" charset="0"/>
                <a:ea typeface="Roboto" panose="02000000000000000000" pitchFamily="2" charset="0"/>
              </a:rPr>
              <a:t>geoshape</a:t>
            </a:r>
            <a:r>
              <a:rPr lang="en-GB">
                <a:solidFill>
                  <a:srgbClr val="F4C245"/>
                </a:solidFill>
                <a:latin typeface="Roboto" panose="02000000000000000000" pitchFamily="2" charset="0"/>
                <a:ea typeface="Roboto" panose="02000000000000000000" pitchFamily="2" charset="0"/>
              </a:rPr>
              <a:t>”</a:t>
            </a:r>
            <a:r>
              <a:rPr lang="en-GB">
                <a:solidFill>
                  <a:schemeClr val="bg1"/>
                </a:solidFill>
                <a:latin typeface="Roboto" panose="02000000000000000000" pitchFamily="2" charset="0"/>
                <a:ea typeface="Roboto" panose="02000000000000000000" pitchFamily="2" charset="0"/>
              </a:rPr>
              <a:t>: Base map outlining UK and regions</a:t>
            </a:r>
          </a:p>
          <a:p>
            <a:pPr marL="285750" indent="-285750">
              <a:buFont typeface="Arial" panose="020B0604020202020204" pitchFamily="34" charset="0"/>
              <a:buChar char="•"/>
            </a:pPr>
            <a:r>
              <a:rPr lang="en-GB">
                <a:solidFill>
                  <a:srgbClr val="F4C245"/>
                </a:solidFill>
                <a:latin typeface="Roboto" panose="02000000000000000000" pitchFamily="2" charset="0"/>
                <a:ea typeface="Roboto" panose="02000000000000000000" pitchFamily="2" charset="0"/>
              </a:rPr>
              <a:t>“points”</a:t>
            </a:r>
            <a:r>
              <a:rPr lang="en-GB">
                <a:solidFill>
                  <a:schemeClr val="bg1"/>
                </a:solidFill>
                <a:latin typeface="Roboto" panose="02000000000000000000" pitchFamily="2" charset="0"/>
                <a:ea typeface="Roboto" panose="02000000000000000000" pitchFamily="2" charset="0"/>
              </a:rPr>
              <a:t>: location of each observation</a:t>
            </a:r>
          </a:p>
          <a:p>
            <a:pPr marL="285750" indent="-285750">
              <a:buFont typeface="Arial" panose="020B0604020202020204" pitchFamily="34" charset="0"/>
              <a:buChar char="•"/>
            </a:pPr>
            <a:endParaRPr lang="en-GB">
              <a:solidFill>
                <a:schemeClr val="bg1"/>
              </a:solidFill>
              <a:latin typeface="Roboto" panose="02000000000000000000" pitchFamily="2" charset="0"/>
              <a:ea typeface="Roboto" panose="02000000000000000000" pitchFamily="2" charset="0"/>
            </a:endParaRPr>
          </a:p>
          <a:p>
            <a:r>
              <a:rPr lang="en-GB">
                <a:solidFill>
                  <a:schemeClr val="bg1"/>
                </a:solidFill>
                <a:latin typeface="Roboto" panose="02000000000000000000" pitchFamily="2" charset="0"/>
                <a:ea typeface="Roboto" panose="02000000000000000000" pitchFamily="2" charset="0"/>
              </a:rPr>
              <a:t>In our </a:t>
            </a:r>
            <a:r>
              <a:rPr lang="en-GB" b="1">
                <a:solidFill>
                  <a:schemeClr val="bg1"/>
                </a:solidFill>
                <a:latin typeface="Roboto" panose="02000000000000000000" pitchFamily="2" charset="0"/>
                <a:ea typeface="Roboto" panose="02000000000000000000" pitchFamily="2" charset="0"/>
              </a:rPr>
              <a:t>points</a:t>
            </a:r>
            <a:r>
              <a:rPr lang="en-GB">
                <a:solidFill>
                  <a:schemeClr val="bg1"/>
                </a:solidFill>
                <a:latin typeface="Roboto" panose="02000000000000000000" pitchFamily="2" charset="0"/>
                <a:ea typeface="Roboto" panose="02000000000000000000" pitchFamily="2" charset="0"/>
              </a:rPr>
              <a:t> layer, we </a:t>
            </a:r>
            <a:r>
              <a:rPr lang="en-GB" b="1">
                <a:solidFill>
                  <a:schemeClr val="bg1"/>
                </a:solidFill>
                <a:latin typeface="Roboto" panose="02000000000000000000" pitchFamily="2" charset="0"/>
                <a:ea typeface="Roboto" panose="02000000000000000000" pitchFamily="2" charset="0"/>
              </a:rPr>
              <a:t>encode</a:t>
            </a:r>
            <a:r>
              <a:rPr lang="en-GB">
                <a:solidFill>
                  <a:schemeClr val="bg1"/>
                </a:solidFill>
                <a:latin typeface="Roboto" panose="02000000000000000000" pitchFamily="2" charset="0"/>
                <a:ea typeface="Roboto" panose="02000000000000000000" pitchFamily="2" charset="0"/>
              </a:rPr>
              <a:t> our latitude and longitude to these visual channels.</a:t>
            </a:r>
            <a:endParaRPr lang="en-GB">
              <a:solidFill>
                <a:srgbClr val="F4C245"/>
              </a:solidFill>
              <a:latin typeface="Roboto" panose="02000000000000000000" pitchFamily="2" charset="0"/>
              <a:ea typeface="Roboto" panose="02000000000000000000" pitchFamily="2" charset="0"/>
            </a:endParaRPr>
          </a:p>
          <a:p>
            <a:endParaRPr lang="en-GB">
              <a:solidFill>
                <a:schemeClr val="bg1"/>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FF9AC553-F253-5DCC-CE33-858282605CF5}"/>
              </a:ext>
            </a:extLst>
          </p:cNvPr>
          <p:cNvPicPr>
            <a:picLocks noChangeAspect="1"/>
          </p:cNvPicPr>
          <p:nvPr/>
        </p:nvPicPr>
        <p:blipFill>
          <a:blip r:embed="rId3"/>
          <a:srcRect t="7284"/>
          <a:stretch/>
        </p:blipFill>
        <p:spPr>
          <a:xfrm>
            <a:off x="8492177" y="0"/>
            <a:ext cx="3699823" cy="3273425"/>
          </a:xfrm>
          <a:prstGeom prst="rect">
            <a:avLst/>
          </a:prstGeom>
        </p:spPr>
      </p:pic>
    </p:spTree>
    <p:extLst>
      <p:ext uri="{BB962C8B-B14F-4D97-AF65-F5344CB8AC3E}">
        <p14:creationId xmlns:p14="http://schemas.microsoft.com/office/powerpoint/2010/main" val="3898046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F4C5C580-55D7-8B92-2921-E34AA92076AC}"/>
            </a:ext>
          </a:extLst>
        </p:cNvPr>
        <p:cNvGrpSpPr/>
        <p:nvPr/>
      </p:nvGrpSpPr>
      <p:grpSpPr>
        <a:xfrm>
          <a:off x="0" y="0"/>
          <a:ext cx="0" cy="0"/>
          <a:chOff x="0" y="0"/>
          <a:chExt cx="0" cy="0"/>
        </a:xfrm>
      </p:grpSpPr>
      <p:sp>
        <p:nvSpPr>
          <p:cNvPr id="3" name="AutoShape 2" descr="https://www.evernote.com/shard/s17/res/6a13024e-3f10-4638-b459-73c8aff5b947/IMG_7723.JPG">
            <a:extLst>
              <a:ext uri="{FF2B5EF4-FFF2-40B4-BE49-F238E27FC236}">
                <a16:creationId xmlns:a16="http://schemas.microsoft.com/office/drawing/2014/main" id="{8010AF98-E37B-7C18-96C3-35EB415D2A37}"/>
              </a:ext>
            </a:extLst>
          </p:cNvPr>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3CD3D675-61F0-D165-62AC-970AFEB408A2}"/>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coordinates</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Plotting specific points on a map</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5" name="TextBox 4">
            <a:extLst>
              <a:ext uri="{FF2B5EF4-FFF2-40B4-BE49-F238E27FC236}">
                <a16:creationId xmlns:a16="http://schemas.microsoft.com/office/drawing/2014/main" id="{28546F98-F031-2C95-86F9-EB808A546917}"/>
              </a:ext>
            </a:extLst>
          </p:cNvPr>
          <p:cNvSpPr txBox="1"/>
          <p:nvPr/>
        </p:nvSpPr>
        <p:spPr>
          <a:xfrm>
            <a:off x="474234" y="2732968"/>
            <a:ext cx="9671896" cy="3867858"/>
          </a:xfrm>
          <a:prstGeom prst="rect">
            <a:avLst/>
          </a:prstGeom>
          <a:noFill/>
        </p:spPr>
        <p:txBody>
          <a:bodyPr wrap="square">
            <a:noAutofit/>
          </a:bodyPr>
          <a:lstStyle/>
          <a:p>
            <a:r>
              <a:rPr lang="en-GB" b="0">
                <a:solidFill>
                  <a:srgbClr val="9CDCFE"/>
                </a:solidFill>
                <a:effectLst/>
                <a:latin typeface="Menlo" panose="020B0609030804020204" pitchFamily="49" charset="0"/>
              </a:rPr>
              <a:t>"layer"</a:t>
            </a:r>
            <a:r>
              <a:rPr lang="en-GB" b="0">
                <a:solidFill>
                  <a:srgbClr val="CCCCCC"/>
                </a:solidFill>
                <a:effectLst/>
                <a:latin typeface="Menlo" panose="020B0609030804020204" pitchFamily="49" charset="0"/>
              </a:rPr>
              <a:t>: [</a:t>
            </a:r>
          </a:p>
          <a:p>
            <a:pPr lvl="1"/>
            <a:r>
              <a:rPr lang="en-GB" b="0">
                <a:solidFill>
                  <a:srgbClr val="CCCCCC"/>
                </a:solidFill>
                <a:effectLst/>
                <a:latin typeface="Menlo" panose="020B0609030804020204" pitchFamily="49" charset="0"/>
              </a:rPr>
              <a:t>{</a:t>
            </a:r>
            <a:endParaRPr lang="en-GB" b="0">
              <a:solidFill>
                <a:srgbClr val="9CDCFE"/>
              </a:solidFill>
              <a:effectLst/>
              <a:latin typeface="Menlo" panose="020B0609030804020204" pitchFamily="49" charset="0"/>
            </a:endParaRPr>
          </a:p>
          <a:p>
            <a:pPr lvl="2"/>
            <a:r>
              <a:rPr lang="en-GB">
                <a:solidFill>
                  <a:srgbClr val="9CDCFE"/>
                </a:solidFill>
                <a:latin typeface="Menlo" panose="020B0609030804020204" pitchFamily="49" charset="0"/>
              </a:rPr>
              <a:t>MAP CHART</a:t>
            </a:r>
            <a:endParaRPr lang="en-GB" b="0">
              <a:solidFill>
                <a:srgbClr val="9CDCFE"/>
              </a:solidFill>
              <a:effectLst/>
              <a:latin typeface="Menlo" panose="020B0609030804020204" pitchFamily="49" charset="0"/>
            </a:endParaRPr>
          </a:p>
          <a:p>
            <a:pPr lvl="1"/>
            <a:r>
              <a:rPr lang="en-GB" b="0">
                <a:solidFill>
                  <a:srgbClr val="CCCCCC"/>
                </a:solidFill>
                <a:effectLst/>
                <a:latin typeface="Menlo" panose="020B0609030804020204" pitchFamily="49" charset="0"/>
              </a:rPr>
              <a:t>}</a:t>
            </a:r>
          </a:p>
          <a:p>
            <a:pPr lvl="1"/>
            <a:r>
              <a:rPr lang="en-GB" b="0">
                <a:solidFill>
                  <a:srgbClr val="CCCCCC"/>
                </a:solidFill>
                <a:effectLst/>
                <a:latin typeface="Menlo" panose="020B0609030804020204" pitchFamily="49" charset="0"/>
              </a:rPr>
              <a:t>{</a:t>
            </a:r>
            <a:endParaRPr lang="en-GB" b="0">
              <a:solidFill>
                <a:srgbClr val="9CDCFE"/>
              </a:solidFill>
              <a:effectLst/>
              <a:latin typeface="Menlo" panose="020B0609030804020204" pitchFamily="49" charset="0"/>
            </a:endParaRPr>
          </a:p>
          <a:p>
            <a:pPr lvl="2"/>
            <a:r>
              <a:rPr lang="en-GB" b="0">
                <a:solidFill>
                  <a:srgbClr val="9CDCFE"/>
                </a:solidFill>
                <a:effectLst/>
                <a:latin typeface="Menlo" panose="020B0609030804020204" pitchFamily="49" charset="0"/>
              </a:rPr>
              <a:t>POINTS CHART</a:t>
            </a:r>
          </a:p>
          <a:p>
            <a:pPr lvl="1"/>
            <a:r>
              <a:rPr lang="en-GB" b="0">
                <a:solidFill>
                  <a:srgbClr val="CCCCCC"/>
                </a:solidFill>
                <a:effectLst/>
                <a:latin typeface="Menlo" panose="020B0609030804020204" pitchFamily="49" charset="0"/>
              </a:rPr>
              <a:t>}</a:t>
            </a:r>
          </a:p>
          <a:p>
            <a:r>
              <a:rPr lang="en-GB">
                <a:solidFill>
                  <a:srgbClr val="CCCCCC"/>
                </a:solidFill>
                <a:latin typeface="Menlo" panose="020B0609030804020204" pitchFamily="49" charset="0"/>
              </a:rPr>
              <a:t>]</a:t>
            </a:r>
            <a:endParaRPr lang="en-GB" b="0">
              <a:solidFill>
                <a:srgbClr val="CCCCCC"/>
              </a:solidFill>
              <a:effectLst/>
              <a:latin typeface="Menlo" panose="020B0609030804020204" pitchFamily="49" charset="0"/>
            </a:endParaRPr>
          </a:p>
          <a:p>
            <a:endParaRPr lang="en-GB" b="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AA886B9E-0EE2-7F60-E8B4-06E1C7540878}"/>
              </a:ext>
            </a:extLst>
          </p:cNvPr>
          <p:cNvSpPr txBox="1"/>
          <p:nvPr/>
        </p:nvSpPr>
        <p:spPr>
          <a:xfrm>
            <a:off x="474234" y="1865507"/>
            <a:ext cx="6079661" cy="867460"/>
          </a:xfrm>
          <a:prstGeom prst="rect">
            <a:avLst/>
          </a:prstGeom>
          <a:noFill/>
        </p:spPr>
        <p:txBody>
          <a:bodyPr wrap="square" rtlCol="0">
            <a:noAutofit/>
          </a:bodyPr>
          <a:lstStyle/>
          <a:p>
            <a:r>
              <a:rPr lang="en-GB">
                <a:solidFill>
                  <a:schemeClr val="bg1"/>
                </a:solidFill>
                <a:latin typeface="Roboto" panose="02000000000000000000" pitchFamily="2" charset="0"/>
                <a:ea typeface="Roboto" panose="02000000000000000000" pitchFamily="2" charset="0"/>
              </a:rPr>
              <a:t>Using a </a:t>
            </a:r>
            <a:r>
              <a:rPr lang="en-GB">
                <a:solidFill>
                  <a:srgbClr val="36B7B4"/>
                </a:solidFill>
                <a:latin typeface="Roboto" panose="02000000000000000000" pitchFamily="2" charset="0"/>
                <a:ea typeface="Roboto" panose="02000000000000000000" pitchFamily="2" charset="0"/>
              </a:rPr>
              <a:t>layer</a:t>
            </a:r>
            <a:r>
              <a:rPr lang="en-GB">
                <a:solidFill>
                  <a:schemeClr val="bg1"/>
                </a:solidFill>
                <a:latin typeface="Roboto" panose="02000000000000000000" pitchFamily="2" charset="0"/>
                <a:ea typeface="Roboto" panose="02000000000000000000" pitchFamily="2" charset="0"/>
              </a:rPr>
              <a:t>, we combine the map and the points into a single chart.</a:t>
            </a:r>
            <a:endParaRPr lang="en-GB">
              <a:solidFill>
                <a:srgbClr val="36B7B4"/>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GB">
              <a:solidFill>
                <a:schemeClr val="bg1"/>
              </a:solidFill>
              <a:latin typeface="Roboto" panose="02000000000000000000" pitchFamily="2" charset="0"/>
              <a:ea typeface="Roboto" panose="02000000000000000000" pitchFamily="2" charset="0"/>
            </a:endParaRPr>
          </a:p>
          <a:p>
            <a:endParaRPr lang="en-GB">
              <a:solidFill>
                <a:srgbClr val="CCCCCC"/>
              </a:solidFill>
              <a:latin typeface="Menlo" panose="020B0609030804020204" pitchFamily="49" charset="0"/>
            </a:endParaRPr>
          </a:p>
          <a:p>
            <a:endParaRPr lang="en-GB">
              <a:solidFill>
                <a:srgbClr val="CCCCCC"/>
              </a:solidFill>
              <a:latin typeface="Menlo" panose="020B0609030804020204" pitchFamily="49" charset="0"/>
            </a:endParaRPr>
          </a:p>
          <a:p>
            <a:endParaRPr lang="en-GB" b="0">
              <a:solidFill>
                <a:srgbClr val="CCCCCC"/>
              </a:solidFill>
              <a:effectLst/>
              <a:latin typeface="Menlo" panose="020B0609030804020204" pitchFamily="49" charset="0"/>
            </a:endParaRPr>
          </a:p>
          <a:p>
            <a:endParaRPr lang="en-GB">
              <a:solidFill>
                <a:schemeClr val="bg1"/>
              </a:solidFill>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0820F293-B478-64D3-47FD-780896FAB38E}"/>
              </a:ext>
            </a:extLst>
          </p:cNvPr>
          <p:cNvPicPr>
            <a:picLocks noChangeAspect="1"/>
          </p:cNvPicPr>
          <p:nvPr/>
        </p:nvPicPr>
        <p:blipFill>
          <a:blip r:embed="rId3"/>
          <a:stretch>
            <a:fillRect/>
          </a:stretch>
        </p:blipFill>
        <p:spPr>
          <a:xfrm>
            <a:off x="7448306" y="-14809"/>
            <a:ext cx="4743694" cy="4559534"/>
          </a:xfrm>
          <a:prstGeom prst="rect">
            <a:avLst/>
          </a:prstGeom>
        </p:spPr>
      </p:pic>
    </p:spTree>
    <p:extLst>
      <p:ext uri="{BB962C8B-B14F-4D97-AF65-F5344CB8AC3E}">
        <p14:creationId xmlns:p14="http://schemas.microsoft.com/office/powerpoint/2010/main" val="1488914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data</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Making a choropleth</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graphicFrame>
        <p:nvGraphicFramePr>
          <p:cNvPr id="7" name="Table 6">
            <a:extLst>
              <a:ext uri="{FF2B5EF4-FFF2-40B4-BE49-F238E27FC236}">
                <a16:creationId xmlns:a16="http://schemas.microsoft.com/office/drawing/2014/main" id="{635EB0DD-FEDB-401B-1A21-02A8256F76D6}"/>
              </a:ext>
            </a:extLst>
          </p:cNvPr>
          <p:cNvGraphicFramePr>
            <a:graphicFrameLocks noGrp="1"/>
          </p:cNvGraphicFramePr>
          <p:nvPr>
            <p:extLst>
              <p:ext uri="{D42A27DB-BD31-4B8C-83A1-F6EECF244321}">
                <p14:modId xmlns:p14="http://schemas.microsoft.com/office/powerpoint/2010/main" val="3191891711"/>
              </p:ext>
            </p:extLst>
          </p:nvPr>
        </p:nvGraphicFramePr>
        <p:xfrm>
          <a:off x="764166" y="2385349"/>
          <a:ext cx="3688887" cy="2791328"/>
        </p:xfrm>
        <a:graphic>
          <a:graphicData uri="http://schemas.openxmlformats.org/drawingml/2006/table">
            <a:tbl>
              <a:tblPr/>
              <a:tblGrid>
                <a:gridCol w="1229629">
                  <a:extLst>
                    <a:ext uri="{9D8B030D-6E8A-4147-A177-3AD203B41FA5}">
                      <a16:colId xmlns:a16="http://schemas.microsoft.com/office/drawing/2014/main" val="2715297211"/>
                    </a:ext>
                  </a:extLst>
                </a:gridCol>
                <a:gridCol w="1229629">
                  <a:extLst>
                    <a:ext uri="{9D8B030D-6E8A-4147-A177-3AD203B41FA5}">
                      <a16:colId xmlns:a16="http://schemas.microsoft.com/office/drawing/2014/main" val="2912939220"/>
                    </a:ext>
                  </a:extLst>
                </a:gridCol>
                <a:gridCol w="1229629">
                  <a:extLst>
                    <a:ext uri="{9D8B030D-6E8A-4147-A177-3AD203B41FA5}">
                      <a16:colId xmlns:a16="http://schemas.microsoft.com/office/drawing/2014/main" val="1447371462"/>
                    </a:ext>
                  </a:extLst>
                </a:gridCol>
              </a:tblGrid>
              <a:tr h="348916">
                <a:tc>
                  <a:txBody>
                    <a:bodyPr/>
                    <a:lstStyle/>
                    <a:p>
                      <a:pPr algn="ctr" fontAlgn="b"/>
                      <a:r>
                        <a:rPr lang="en-GB" sz="1200" b="0" i="0" u="none" strike="noStrike">
                          <a:solidFill>
                            <a:schemeClr val="bg1"/>
                          </a:solidFill>
                          <a:effectLst/>
                          <a:latin typeface="Roboto" panose="02000000000000000000" pitchFamily="2" charset="0"/>
                        </a:rPr>
                        <a:t>Country</a:t>
                      </a:r>
                    </a:p>
                  </a:txBody>
                  <a:tcPr marL="9525" marR="9525" marT="9525" marB="0" anchor="ctr">
                    <a:lnL>
                      <a:noFill/>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ISO3</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value</a:t>
                      </a:r>
                    </a:p>
                  </a:txBody>
                  <a:tcPr marL="9525" marR="9525" marT="9525" marB="0" anchor="ctr">
                    <a:lnL w="12700" cap="flat" cmpd="sng" algn="ctr">
                      <a:solidFill>
                        <a:schemeClr val="bg1"/>
                      </a:solidFill>
                      <a:prstDash val="sysDash"/>
                      <a:round/>
                      <a:headEnd type="none" w="med" len="med"/>
                      <a:tailEnd type="none" w="med" len="med"/>
                    </a:lnL>
                    <a:lnR>
                      <a:noFill/>
                    </a:lnR>
                    <a:lnT>
                      <a:noFill/>
                    </a:lnT>
                    <a:lnB w="12700" cap="flat" cmpd="sng" algn="ctr">
                      <a:solidFill>
                        <a:schemeClr val="bg1"/>
                      </a:solidFill>
                      <a:prstDash val="sysDash"/>
                      <a:round/>
                      <a:headEnd type="none" w="med" len="med"/>
                      <a:tailEnd type="none" w="med" len="med"/>
                    </a:lnB>
                    <a:solidFill>
                      <a:schemeClr val="bg1">
                        <a:lumMod val="75000"/>
                      </a:schemeClr>
                    </a:solidFill>
                  </a:tcPr>
                </a:tc>
                <a:extLst>
                  <a:ext uri="{0D108BD9-81ED-4DB2-BD59-A6C34878D82A}">
                    <a16:rowId xmlns:a16="http://schemas.microsoft.com/office/drawing/2014/main" val="2676348604"/>
                  </a:ext>
                </a:extLst>
              </a:tr>
              <a:tr h="348916">
                <a:tc>
                  <a:txBody>
                    <a:bodyPr/>
                    <a:lstStyle/>
                    <a:p>
                      <a:pPr algn="ctr" fontAlgn="b"/>
                      <a:r>
                        <a:rPr lang="en-GB" sz="1200" b="0" i="0" u="none" strike="noStrike">
                          <a:solidFill>
                            <a:schemeClr val="bg1"/>
                          </a:solidFill>
                          <a:effectLst/>
                          <a:latin typeface="Roboto" panose="02000000000000000000" pitchFamily="2" charset="0"/>
                        </a:rPr>
                        <a:t>Afghanistan</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AFG</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1665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494708995"/>
                  </a:ext>
                </a:extLst>
              </a:tr>
              <a:tr h="348916">
                <a:tc>
                  <a:txBody>
                    <a:bodyPr/>
                    <a:lstStyle/>
                    <a:p>
                      <a:pPr algn="ctr" fontAlgn="b"/>
                      <a:r>
                        <a:rPr lang="en-GB" sz="1200" b="0" i="0" u="none" strike="noStrike">
                          <a:solidFill>
                            <a:schemeClr val="bg1"/>
                          </a:solidFill>
                          <a:effectLst/>
                          <a:latin typeface="Roboto" panose="02000000000000000000" pitchFamily="2" charset="0"/>
                        </a:rPr>
                        <a:t>Albania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ALB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15709</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573499376"/>
                  </a:ext>
                </a:extLst>
              </a:tr>
              <a:tr h="348916">
                <a:tc>
                  <a:txBody>
                    <a:bodyPr/>
                    <a:lstStyle/>
                    <a:p>
                      <a:pPr algn="ctr" fontAlgn="b"/>
                      <a:r>
                        <a:rPr lang="en-GB" sz="1200" b="0" i="0" u="none" strike="noStrike">
                          <a:solidFill>
                            <a:schemeClr val="bg1"/>
                          </a:solidFill>
                          <a:effectLst/>
                          <a:latin typeface="Roboto" panose="02000000000000000000" pitchFamily="2" charset="0"/>
                        </a:rPr>
                        <a:t>Algeria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DZA</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4216</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416373121"/>
                  </a:ext>
                </a:extLst>
              </a:tr>
              <a:tr h="348916">
                <a:tc>
                  <a:txBody>
                    <a:bodyPr/>
                    <a:lstStyle/>
                    <a:p>
                      <a:pPr algn="ctr" fontAlgn="b"/>
                      <a:r>
                        <a:rPr lang="en-GB" sz="1200" b="0" i="0" u="none" strike="noStrike">
                          <a:solidFill>
                            <a:schemeClr val="bg1"/>
                          </a:solidFill>
                          <a:effectLst/>
                          <a:latin typeface="Roboto" panose="02000000000000000000" pitchFamily="2" charset="0"/>
                        </a:rPr>
                        <a:t>…</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894507278"/>
                  </a:ext>
                </a:extLst>
              </a:tr>
              <a:tr h="348916">
                <a:tc>
                  <a:txBody>
                    <a:bodyPr/>
                    <a:lstStyle/>
                    <a:p>
                      <a:pPr algn="ctr" fontAlgn="b"/>
                      <a:r>
                        <a:rPr lang="en-GB" sz="1200" b="0" i="0" u="none" strike="noStrike">
                          <a:solidFill>
                            <a:schemeClr val="bg1"/>
                          </a:solidFill>
                          <a:effectLst/>
                          <a:latin typeface="Roboto" panose="02000000000000000000" pitchFamily="2" charset="0"/>
                        </a:rPr>
                        <a:t>Yemen, Rep.</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YEM</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594</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715618449"/>
                  </a:ext>
                </a:extLst>
              </a:tr>
              <a:tr h="348916">
                <a:tc>
                  <a:txBody>
                    <a:bodyPr/>
                    <a:lstStyle/>
                    <a:p>
                      <a:pPr algn="ctr" fontAlgn="b"/>
                      <a:r>
                        <a:rPr lang="en-GB" sz="1200" b="0" i="0" u="none" strike="noStrike">
                          <a:solidFill>
                            <a:schemeClr val="bg1"/>
                          </a:solidFill>
                          <a:effectLst/>
                          <a:latin typeface="Roboto" panose="02000000000000000000" pitchFamily="2" charset="0"/>
                        </a:rPr>
                        <a:t>Zambia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ZMB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3555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36277152"/>
                  </a:ext>
                </a:extLst>
              </a:tr>
              <a:tr h="348916">
                <a:tc>
                  <a:txBody>
                    <a:bodyPr/>
                    <a:lstStyle/>
                    <a:p>
                      <a:pPr algn="ctr" fontAlgn="b"/>
                      <a:r>
                        <a:rPr lang="en-GB" sz="1200" b="0" i="0" u="none" strike="noStrike">
                          <a:solidFill>
                            <a:schemeClr val="bg1"/>
                          </a:solidFill>
                          <a:effectLst/>
                          <a:latin typeface="Roboto" panose="02000000000000000000" pitchFamily="2" charset="0"/>
                        </a:rPr>
                        <a:t>Zimbabwe</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ZWE</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2323</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a:noFill/>
                    </a:lnB>
                    <a:solidFill>
                      <a:schemeClr val="bg1">
                        <a:lumMod val="50000"/>
                      </a:schemeClr>
                    </a:solidFill>
                  </a:tcPr>
                </a:tc>
                <a:extLst>
                  <a:ext uri="{0D108BD9-81ED-4DB2-BD59-A6C34878D82A}">
                    <a16:rowId xmlns:a16="http://schemas.microsoft.com/office/drawing/2014/main" val="618955763"/>
                  </a:ext>
                </a:extLst>
              </a:tr>
            </a:tbl>
          </a:graphicData>
        </a:graphic>
      </p:graphicFrame>
      <p:sp>
        <p:nvSpPr>
          <p:cNvPr id="8" name="Rounded Rectangle 7">
            <a:extLst>
              <a:ext uri="{FF2B5EF4-FFF2-40B4-BE49-F238E27FC236}">
                <a16:creationId xmlns:a16="http://schemas.microsoft.com/office/drawing/2014/main" id="{B3F93FBC-6497-FF5F-A9C9-77A46971726F}"/>
              </a:ext>
            </a:extLst>
          </p:cNvPr>
          <p:cNvSpPr/>
          <p:nvPr/>
        </p:nvSpPr>
        <p:spPr>
          <a:xfrm>
            <a:off x="5545873" y="973873"/>
            <a:ext cx="6162907" cy="5478966"/>
          </a:xfrm>
          <a:prstGeom prst="roundRect">
            <a:avLst>
              <a:gd name="adj" fmla="val 2148"/>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9" name="TextBox 8">
            <a:extLst>
              <a:ext uri="{FF2B5EF4-FFF2-40B4-BE49-F238E27FC236}">
                <a16:creationId xmlns:a16="http://schemas.microsoft.com/office/drawing/2014/main" id="{5ADE0FEF-8B6F-75CC-B17D-C0D987CD07F6}"/>
              </a:ext>
            </a:extLst>
          </p:cNvPr>
          <p:cNvSpPr txBox="1"/>
          <p:nvPr/>
        </p:nvSpPr>
        <p:spPr>
          <a:xfrm>
            <a:off x="5635083" y="1087457"/>
            <a:ext cx="2267872" cy="369332"/>
          </a:xfrm>
          <a:prstGeom prst="rect">
            <a:avLst/>
          </a:prstGeom>
          <a:noFill/>
        </p:spPr>
        <p:txBody>
          <a:bodyPr wrap="square">
            <a:spAutoFit/>
          </a:bodyPr>
          <a:lstStyle/>
          <a:p>
            <a:r>
              <a:rPr lang="en-GB" sz="1800">
                <a:solidFill>
                  <a:schemeClr val="bg1"/>
                </a:solidFill>
                <a:effectLst/>
                <a:latin typeface="Circular Std Book Italic" panose="020B0604020101020102" pitchFamily="34" charset="0"/>
                <a:cs typeface="Circular Std Book Italic" panose="020B0604020101020102" pitchFamily="34" charset="0"/>
              </a:rPr>
              <a:t>The base map</a:t>
            </a:r>
          </a:p>
        </p:txBody>
      </p:sp>
      <p:sp>
        <p:nvSpPr>
          <p:cNvPr id="10" name="TextBox 9">
            <a:extLst>
              <a:ext uri="{FF2B5EF4-FFF2-40B4-BE49-F238E27FC236}">
                <a16:creationId xmlns:a16="http://schemas.microsoft.com/office/drawing/2014/main" id="{C0F63C8D-DD5E-9F91-080A-C1CEFC2BDF28}"/>
              </a:ext>
            </a:extLst>
          </p:cNvPr>
          <p:cNvSpPr txBox="1"/>
          <p:nvPr/>
        </p:nvSpPr>
        <p:spPr>
          <a:xfrm>
            <a:off x="5635083" y="1456789"/>
            <a:ext cx="2267872" cy="307777"/>
          </a:xfrm>
          <a:prstGeom prst="rect">
            <a:avLst/>
          </a:prstGeom>
          <a:noFill/>
        </p:spPr>
        <p:txBody>
          <a:bodyPr wrap="square">
            <a:spAutoFit/>
          </a:bodyPr>
          <a:lstStyle/>
          <a:p>
            <a:r>
              <a:rPr lang="en-GB" sz="1400">
                <a:solidFill>
                  <a:schemeClr val="bg1"/>
                </a:solidFill>
                <a:effectLst/>
                <a:latin typeface="Circular Std Book Italic" panose="020B0604020101020102" pitchFamily="34" charset="0"/>
                <a:cs typeface="Circular Std Book Italic" panose="020B0604020101020102" pitchFamily="34" charset="0"/>
              </a:rPr>
              <a:t>Features:</a:t>
            </a:r>
          </a:p>
        </p:txBody>
      </p:sp>
      <p:sp>
        <p:nvSpPr>
          <p:cNvPr id="11" name="Rounded Rectangle 10">
            <a:extLst>
              <a:ext uri="{FF2B5EF4-FFF2-40B4-BE49-F238E27FC236}">
                <a16:creationId xmlns:a16="http://schemas.microsoft.com/office/drawing/2014/main" id="{FDA4A30A-1563-03B9-8F6F-F8C0D35054E7}"/>
              </a:ext>
            </a:extLst>
          </p:cNvPr>
          <p:cNvSpPr/>
          <p:nvPr/>
        </p:nvSpPr>
        <p:spPr>
          <a:xfrm>
            <a:off x="5701990" y="1841332"/>
            <a:ext cx="5865542" cy="4425653"/>
          </a:xfrm>
          <a:prstGeom prst="roundRect">
            <a:avLst>
              <a:gd name="adj" fmla="val 2313"/>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2" name="Rounded Rectangle 11">
            <a:extLst>
              <a:ext uri="{FF2B5EF4-FFF2-40B4-BE49-F238E27FC236}">
                <a16:creationId xmlns:a16="http://schemas.microsoft.com/office/drawing/2014/main" id="{090371C0-0100-F698-7923-C46DB0010AB0}"/>
              </a:ext>
            </a:extLst>
          </p:cNvPr>
          <p:cNvSpPr/>
          <p:nvPr/>
        </p:nvSpPr>
        <p:spPr>
          <a:xfrm>
            <a:off x="5921516" y="2063853"/>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pic>
        <p:nvPicPr>
          <p:cNvPr id="16" name="Picture 15" descr="A blue outline of a country&#10;&#10;Description automatically generated">
            <a:extLst>
              <a:ext uri="{FF2B5EF4-FFF2-40B4-BE49-F238E27FC236}">
                <a16:creationId xmlns:a16="http://schemas.microsoft.com/office/drawing/2014/main" id="{1340031F-B3A0-3571-D6F4-A32AFD8DAEF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65213" y="2149109"/>
            <a:ext cx="1702219" cy="954359"/>
          </a:xfrm>
          <a:prstGeom prst="rect">
            <a:avLst/>
          </a:prstGeom>
        </p:spPr>
      </p:pic>
      <p:sp>
        <p:nvSpPr>
          <p:cNvPr id="30" name="Rounded Rectangle 29">
            <a:extLst>
              <a:ext uri="{FF2B5EF4-FFF2-40B4-BE49-F238E27FC236}">
                <a16:creationId xmlns:a16="http://schemas.microsoft.com/office/drawing/2014/main" id="{C7614B88-44E7-15D6-3E5E-5190C2153B30}"/>
              </a:ext>
            </a:extLst>
          </p:cNvPr>
          <p:cNvSpPr/>
          <p:nvPr/>
        </p:nvSpPr>
        <p:spPr>
          <a:xfrm>
            <a:off x="5937063" y="3949010"/>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31" name="Rounded Rectangle 30">
            <a:extLst>
              <a:ext uri="{FF2B5EF4-FFF2-40B4-BE49-F238E27FC236}">
                <a16:creationId xmlns:a16="http://schemas.microsoft.com/office/drawing/2014/main" id="{92E7507C-FC81-A1F6-9C93-1EEC3A11B9DE}"/>
              </a:ext>
            </a:extLst>
          </p:cNvPr>
          <p:cNvSpPr/>
          <p:nvPr/>
        </p:nvSpPr>
        <p:spPr>
          <a:xfrm>
            <a:off x="7837112" y="3949009"/>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32" name="Rounded Rectangle 31">
            <a:extLst>
              <a:ext uri="{FF2B5EF4-FFF2-40B4-BE49-F238E27FC236}">
                <a16:creationId xmlns:a16="http://schemas.microsoft.com/office/drawing/2014/main" id="{A1633DE5-D317-2ADD-06EC-BDDC79837A01}"/>
              </a:ext>
            </a:extLst>
          </p:cNvPr>
          <p:cNvSpPr/>
          <p:nvPr/>
        </p:nvSpPr>
        <p:spPr>
          <a:xfrm>
            <a:off x="9725615" y="3949009"/>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8" name="Rounded Rectangle 27">
            <a:extLst>
              <a:ext uri="{FF2B5EF4-FFF2-40B4-BE49-F238E27FC236}">
                <a16:creationId xmlns:a16="http://schemas.microsoft.com/office/drawing/2014/main" id="{73AD5690-467F-F0CB-BE79-E293F896435D}"/>
              </a:ext>
            </a:extLst>
          </p:cNvPr>
          <p:cNvSpPr/>
          <p:nvPr/>
        </p:nvSpPr>
        <p:spPr>
          <a:xfrm>
            <a:off x="7821565" y="2063852"/>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9" name="Rounded Rectangle 28">
            <a:extLst>
              <a:ext uri="{FF2B5EF4-FFF2-40B4-BE49-F238E27FC236}">
                <a16:creationId xmlns:a16="http://schemas.microsoft.com/office/drawing/2014/main" id="{4912119E-1880-9379-3609-0F0858E34629}"/>
              </a:ext>
            </a:extLst>
          </p:cNvPr>
          <p:cNvSpPr/>
          <p:nvPr/>
        </p:nvSpPr>
        <p:spPr>
          <a:xfrm>
            <a:off x="9710068" y="2063852"/>
            <a:ext cx="1702219" cy="1731171"/>
          </a:xfrm>
          <a:prstGeom prst="roundRect">
            <a:avLst>
              <a:gd name="adj" fmla="val 231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33" name="TextBox 32">
            <a:extLst>
              <a:ext uri="{FF2B5EF4-FFF2-40B4-BE49-F238E27FC236}">
                <a16:creationId xmlns:a16="http://schemas.microsoft.com/office/drawing/2014/main" id="{C54B3DAE-F8B3-09D3-1075-A51AE0A3E2C6}"/>
              </a:ext>
            </a:extLst>
          </p:cNvPr>
          <p:cNvSpPr txBox="1"/>
          <p:nvPr/>
        </p:nvSpPr>
        <p:spPr>
          <a:xfrm>
            <a:off x="5999138" y="3103327"/>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 </a:t>
            </a:r>
            <a:r>
              <a:rPr lang="en-GB" sz="1000">
                <a:solidFill>
                  <a:srgbClr val="36B7B4"/>
                </a:solidFill>
                <a:latin typeface="Circular Std Book Italic" panose="020B0604020101020102" pitchFamily="34" charset="0"/>
                <a:cs typeface="Circular Std Book Italic" panose="020B0604020101020102" pitchFamily="34" charset="0"/>
              </a:rPr>
              <a:t>‘AFG’</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Afghanistan</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pic>
        <p:nvPicPr>
          <p:cNvPr id="35" name="Picture 34" descr="A blue outline of a country&#10;&#10;Description automatically generated">
            <a:extLst>
              <a:ext uri="{FF2B5EF4-FFF2-40B4-BE49-F238E27FC236}">
                <a16:creationId xmlns:a16="http://schemas.microsoft.com/office/drawing/2014/main" id="{E80ECE40-6B94-47EC-EBEB-0E9D1BEC26B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65564" y="2061860"/>
            <a:ext cx="2202675" cy="1234943"/>
          </a:xfrm>
          <a:prstGeom prst="rect">
            <a:avLst/>
          </a:prstGeom>
        </p:spPr>
      </p:pic>
      <p:sp>
        <p:nvSpPr>
          <p:cNvPr id="36" name="TextBox 35">
            <a:extLst>
              <a:ext uri="{FF2B5EF4-FFF2-40B4-BE49-F238E27FC236}">
                <a16:creationId xmlns:a16="http://schemas.microsoft.com/office/drawing/2014/main" id="{4998A0B7-7532-35B7-17C9-7911DFFFEEDE}"/>
              </a:ext>
            </a:extLst>
          </p:cNvPr>
          <p:cNvSpPr txBox="1"/>
          <p:nvPr/>
        </p:nvSpPr>
        <p:spPr>
          <a:xfrm>
            <a:off x="7876180" y="3137593"/>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 </a:t>
            </a:r>
            <a:r>
              <a:rPr lang="en-GB" sz="1000">
                <a:solidFill>
                  <a:srgbClr val="36B7B4"/>
                </a:solidFill>
                <a:latin typeface="Circular Std Book Italic" panose="020B0604020101020102" pitchFamily="34" charset="0"/>
                <a:cs typeface="Circular Std Book Italic" panose="020B0604020101020102" pitchFamily="34" charset="0"/>
              </a:rPr>
              <a:t>‘ALB’</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Albania</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pic>
        <p:nvPicPr>
          <p:cNvPr id="38" name="Picture 37" descr="A blue outline of a state&#10;&#10;Description automatically generated">
            <a:extLst>
              <a:ext uri="{FF2B5EF4-FFF2-40B4-BE49-F238E27FC236}">
                <a16:creationId xmlns:a16="http://schemas.microsoft.com/office/drawing/2014/main" id="{1B69B6F4-BC44-B52E-B8D9-23AA297C684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59724" y="2160006"/>
            <a:ext cx="1852563" cy="1038650"/>
          </a:xfrm>
          <a:prstGeom prst="rect">
            <a:avLst/>
          </a:prstGeom>
        </p:spPr>
      </p:pic>
      <p:sp>
        <p:nvSpPr>
          <p:cNvPr id="39" name="TextBox 38">
            <a:extLst>
              <a:ext uri="{FF2B5EF4-FFF2-40B4-BE49-F238E27FC236}">
                <a16:creationId xmlns:a16="http://schemas.microsoft.com/office/drawing/2014/main" id="{CA4D9D1F-713C-D0F3-E661-44B2E0A1FBE5}"/>
              </a:ext>
            </a:extLst>
          </p:cNvPr>
          <p:cNvSpPr txBox="1"/>
          <p:nvPr/>
        </p:nvSpPr>
        <p:spPr>
          <a:xfrm>
            <a:off x="9820109" y="3137593"/>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a:t>
            </a:r>
            <a:r>
              <a:rPr lang="en-GB" sz="1000">
                <a:solidFill>
                  <a:srgbClr val="36B7B4"/>
                </a:solidFill>
                <a:latin typeface="Circular Std Book Italic" panose="020B0604020101020102" pitchFamily="34" charset="0"/>
                <a:cs typeface="Circular Std Book Italic" panose="020B0604020101020102" pitchFamily="34" charset="0"/>
              </a:rPr>
              <a:t> ‘DZA’</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Algeria</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pic>
        <p:nvPicPr>
          <p:cNvPr id="41" name="Picture 40" descr="A blue outline of a map&#10;&#10;Description automatically generated">
            <a:extLst>
              <a:ext uri="{FF2B5EF4-FFF2-40B4-BE49-F238E27FC236}">
                <a16:creationId xmlns:a16="http://schemas.microsoft.com/office/drawing/2014/main" id="{2F5FEF9D-6ADA-3EA3-323A-6B7D7B9C7C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21516" y="4025353"/>
            <a:ext cx="1678424" cy="941018"/>
          </a:xfrm>
          <a:prstGeom prst="rect">
            <a:avLst/>
          </a:prstGeom>
        </p:spPr>
      </p:pic>
      <p:sp>
        <p:nvSpPr>
          <p:cNvPr id="42" name="TextBox 41">
            <a:extLst>
              <a:ext uri="{FF2B5EF4-FFF2-40B4-BE49-F238E27FC236}">
                <a16:creationId xmlns:a16="http://schemas.microsoft.com/office/drawing/2014/main" id="{6327BCE7-F8D4-5A66-C463-5718DAAE2765}"/>
              </a:ext>
            </a:extLst>
          </p:cNvPr>
          <p:cNvSpPr txBox="1"/>
          <p:nvPr/>
        </p:nvSpPr>
        <p:spPr>
          <a:xfrm>
            <a:off x="5994157" y="4957921"/>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 </a:t>
            </a:r>
            <a:r>
              <a:rPr lang="en-GB" sz="1000">
                <a:solidFill>
                  <a:srgbClr val="36B7B4"/>
                </a:solidFill>
                <a:latin typeface="Circular Std Book Italic" panose="020B0604020101020102" pitchFamily="34" charset="0"/>
                <a:cs typeface="Circular Std Book Italic" panose="020B0604020101020102" pitchFamily="34" charset="0"/>
              </a:rPr>
              <a:t>‘YEM’</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Yemen</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pic>
        <p:nvPicPr>
          <p:cNvPr id="44" name="Picture 43" descr="A blue outline of a country&#10;&#10;Description automatically generated">
            <a:extLst>
              <a:ext uri="{FF2B5EF4-FFF2-40B4-BE49-F238E27FC236}">
                <a16:creationId xmlns:a16="http://schemas.microsoft.com/office/drawing/2014/main" id="{2482F308-ED20-1788-6C83-CCC93B98703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736492" y="3967449"/>
            <a:ext cx="1981594" cy="1110992"/>
          </a:xfrm>
          <a:prstGeom prst="rect">
            <a:avLst/>
          </a:prstGeom>
        </p:spPr>
      </p:pic>
      <p:sp>
        <p:nvSpPr>
          <p:cNvPr id="45" name="TextBox 44">
            <a:extLst>
              <a:ext uri="{FF2B5EF4-FFF2-40B4-BE49-F238E27FC236}">
                <a16:creationId xmlns:a16="http://schemas.microsoft.com/office/drawing/2014/main" id="{92DA7E25-F16D-97FF-1F51-94191758F5AC}"/>
              </a:ext>
            </a:extLst>
          </p:cNvPr>
          <p:cNvSpPr txBox="1"/>
          <p:nvPr/>
        </p:nvSpPr>
        <p:spPr>
          <a:xfrm>
            <a:off x="7907736" y="5003072"/>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 </a:t>
            </a:r>
            <a:r>
              <a:rPr lang="en-GB" sz="1000">
                <a:solidFill>
                  <a:srgbClr val="36B7B4"/>
                </a:solidFill>
                <a:latin typeface="Circular Std Book Italic" panose="020B0604020101020102" pitchFamily="34" charset="0"/>
                <a:cs typeface="Circular Std Book Italic" panose="020B0604020101020102" pitchFamily="34" charset="0"/>
              </a:rPr>
              <a:t>‘ZMB’</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Zambia</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pic>
        <p:nvPicPr>
          <p:cNvPr id="47" name="Picture 46" descr="A blue outline of a country&#10;&#10;Description automatically generated">
            <a:extLst>
              <a:ext uri="{FF2B5EF4-FFF2-40B4-BE49-F238E27FC236}">
                <a16:creationId xmlns:a16="http://schemas.microsoft.com/office/drawing/2014/main" id="{1DD99008-CC31-0B6F-998C-FB03550EC1F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752090" y="4008766"/>
            <a:ext cx="1569012" cy="879676"/>
          </a:xfrm>
          <a:prstGeom prst="rect">
            <a:avLst/>
          </a:prstGeom>
        </p:spPr>
      </p:pic>
      <p:sp>
        <p:nvSpPr>
          <p:cNvPr id="48" name="TextBox 47">
            <a:extLst>
              <a:ext uri="{FF2B5EF4-FFF2-40B4-BE49-F238E27FC236}">
                <a16:creationId xmlns:a16="http://schemas.microsoft.com/office/drawing/2014/main" id="{9F131624-E242-E351-D58A-B449093FB854}"/>
              </a:ext>
            </a:extLst>
          </p:cNvPr>
          <p:cNvSpPr txBox="1"/>
          <p:nvPr/>
        </p:nvSpPr>
        <p:spPr>
          <a:xfrm>
            <a:off x="9820109" y="4982874"/>
            <a:ext cx="1702219" cy="677108"/>
          </a:xfrm>
          <a:prstGeom prst="rect">
            <a:avLst/>
          </a:prstGeom>
          <a:noFill/>
        </p:spPr>
        <p:txBody>
          <a:bodyPr wrap="square">
            <a:spAutoFit/>
          </a:bodyPr>
          <a:lstStyle/>
          <a:p>
            <a:r>
              <a:rPr lang="en-GB" sz="900">
                <a:solidFill>
                  <a:schemeClr val="bg1"/>
                </a:solidFill>
                <a:effectLst/>
                <a:latin typeface="Circular Std Book Italic" panose="020B0604020101020102" pitchFamily="34" charset="0"/>
                <a:cs typeface="Circular Std Book Italic" panose="020B0604020101020102" pitchFamily="34" charset="0"/>
              </a:rPr>
              <a:t>properties:{</a:t>
            </a:r>
          </a:p>
          <a:p>
            <a:r>
              <a:rPr lang="en-GB" sz="1000">
                <a:solidFill>
                  <a:schemeClr val="bg1"/>
                </a:solidFill>
                <a:latin typeface="Circular Std Book Italic" panose="020B0604020101020102" pitchFamily="34" charset="0"/>
                <a:cs typeface="Circular Std Book Italic" panose="020B0604020101020102" pitchFamily="34" charset="0"/>
              </a:rPr>
              <a:t>‘ISO3’: </a:t>
            </a:r>
            <a:r>
              <a:rPr lang="en-GB" sz="1000">
                <a:solidFill>
                  <a:srgbClr val="36B7B4"/>
                </a:solidFill>
                <a:latin typeface="Circular Std Book Italic" panose="020B0604020101020102" pitchFamily="34" charset="0"/>
                <a:cs typeface="Circular Std Book Italic" panose="020B0604020101020102" pitchFamily="34" charset="0"/>
              </a:rPr>
              <a:t>‘ZWE’</a:t>
            </a:r>
            <a:r>
              <a:rPr lang="en-GB" sz="1000">
                <a:solidFill>
                  <a:schemeClr val="bg1"/>
                </a:solidFill>
                <a:latin typeface="Circular Std Book Italic" panose="020B0604020101020102" pitchFamily="34" charset="0"/>
                <a:cs typeface="Circular Std Book Italic" panose="020B0604020101020102" pitchFamily="34" charset="0"/>
              </a:rPr>
              <a:t>,</a:t>
            </a:r>
          </a:p>
          <a:p>
            <a:r>
              <a:rPr lang="en-GB" sz="1000">
                <a:solidFill>
                  <a:schemeClr val="bg1"/>
                </a:solidFill>
                <a:latin typeface="Circular Std Book Italic" panose="020B0604020101020102" pitchFamily="34" charset="0"/>
                <a:cs typeface="Circular Std Book Italic" panose="020B0604020101020102" pitchFamily="34" charset="0"/>
              </a:rPr>
              <a:t> ‘name’: ‘</a:t>
            </a:r>
            <a:r>
              <a:rPr lang="en-GB" sz="1000" u="none" strike="noStrike">
                <a:solidFill>
                  <a:schemeClr val="bg1"/>
                </a:solidFill>
                <a:effectLst/>
                <a:latin typeface="Roboto" panose="02000000000000000000" pitchFamily="2" charset="0"/>
              </a:rPr>
              <a:t>Zimbabwe</a:t>
            </a:r>
            <a:r>
              <a:rPr lang="en-GB" sz="900" u="none" strike="noStrike">
                <a:solidFill>
                  <a:schemeClr val="bg1"/>
                </a:solidFill>
                <a:effectLst/>
                <a:latin typeface="Roboto" panose="02000000000000000000" pitchFamily="2" charset="0"/>
              </a:rPr>
              <a:t>’</a:t>
            </a:r>
            <a:endParaRPr lang="en-GB" sz="900">
              <a:solidFill>
                <a:schemeClr val="bg1"/>
              </a:solidFill>
              <a:latin typeface="Circular Std Book Italic" panose="020B0604020101020102" pitchFamily="34" charset="0"/>
              <a:cs typeface="Circular Std Book Italic" panose="020B0604020101020102" pitchFamily="34" charset="0"/>
            </a:endParaRPr>
          </a:p>
          <a:p>
            <a:r>
              <a:rPr lang="en-GB" sz="900">
                <a:solidFill>
                  <a:schemeClr val="bg1"/>
                </a:solidFill>
                <a:effectLst/>
                <a:latin typeface="Circular Std Book Italic" panose="020B0604020101020102" pitchFamily="34" charset="0"/>
                <a:cs typeface="Circular Std Book Italic" panose="020B0604020101020102" pitchFamily="34" charset="0"/>
              </a:rPr>
              <a:t>}</a:t>
            </a:r>
          </a:p>
        </p:txBody>
      </p:sp>
      <p:sp>
        <p:nvSpPr>
          <p:cNvPr id="49" name="Rounded Rectangle 48">
            <a:extLst>
              <a:ext uri="{FF2B5EF4-FFF2-40B4-BE49-F238E27FC236}">
                <a16:creationId xmlns:a16="http://schemas.microsoft.com/office/drawing/2014/main" id="{3377E54B-27E4-C33F-6227-37D0D8B2A3E7}"/>
              </a:ext>
            </a:extLst>
          </p:cNvPr>
          <p:cNvSpPr/>
          <p:nvPr/>
        </p:nvSpPr>
        <p:spPr>
          <a:xfrm>
            <a:off x="2437623" y="2780371"/>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0" name="Rounded Rectangle 49">
            <a:extLst>
              <a:ext uri="{FF2B5EF4-FFF2-40B4-BE49-F238E27FC236}">
                <a16:creationId xmlns:a16="http://schemas.microsoft.com/office/drawing/2014/main" id="{3861AF42-85EC-2A5F-9D6A-366885C4FAFA}"/>
              </a:ext>
            </a:extLst>
          </p:cNvPr>
          <p:cNvSpPr/>
          <p:nvPr/>
        </p:nvSpPr>
        <p:spPr>
          <a:xfrm>
            <a:off x="2443159" y="3137593"/>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 name="Rounded Rectangle 1">
            <a:extLst>
              <a:ext uri="{FF2B5EF4-FFF2-40B4-BE49-F238E27FC236}">
                <a16:creationId xmlns:a16="http://schemas.microsoft.com/office/drawing/2014/main" id="{8D43CA63-9D1B-F66E-004D-B1389E08FF6D}"/>
              </a:ext>
            </a:extLst>
          </p:cNvPr>
          <p:cNvSpPr/>
          <p:nvPr/>
        </p:nvSpPr>
        <p:spPr>
          <a:xfrm>
            <a:off x="2437622" y="349481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4" name="Rounded Rectangle 3">
            <a:extLst>
              <a:ext uri="{FF2B5EF4-FFF2-40B4-BE49-F238E27FC236}">
                <a16:creationId xmlns:a16="http://schemas.microsoft.com/office/drawing/2014/main" id="{445150E9-38ED-A861-16A6-E368712250F2}"/>
              </a:ext>
            </a:extLst>
          </p:cNvPr>
          <p:cNvSpPr/>
          <p:nvPr/>
        </p:nvSpPr>
        <p:spPr>
          <a:xfrm>
            <a:off x="2437621" y="417603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 name="Rounded Rectangle 4">
            <a:extLst>
              <a:ext uri="{FF2B5EF4-FFF2-40B4-BE49-F238E27FC236}">
                <a16:creationId xmlns:a16="http://schemas.microsoft.com/office/drawing/2014/main" id="{2006D64A-A313-5A64-CEC7-99A41AE54B7E}"/>
              </a:ext>
            </a:extLst>
          </p:cNvPr>
          <p:cNvSpPr/>
          <p:nvPr/>
        </p:nvSpPr>
        <p:spPr>
          <a:xfrm>
            <a:off x="2434962" y="4548667"/>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3" name="Rounded Rectangle 12">
            <a:extLst>
              <a:ext uri="{FF2B5EF4-FFF2-40B4-BE49-F238E27FC236}">
                <a16:creationId xmlns:a16="http://schemas.microsoft.com/office/drawing/2014/main" id="{11141EC6-4400-11F2-758A-440CA1A6BF30}"/>
              </a:ext>
            </a:extLst>
          </p:cNvPr>
          <p:cNvSpPr/>
          <p:nvPr/>
        </p:nvSpPr>
        <p:spPr>
          <a:xfrm>
            <a:off x="2434961" y="4888442"/>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4" name="Rounded Rectangle 13">
            <a:extLst>
              <a:ext uri="{FF2B5EF4-FFF2-40B4-BE49-F238E27FC236}">
                <a16:creationId xmlns:a16="http://schemas.microsoft.com/office/drawing/2014/main" id="{1C4497F6-8BA3-0EFE-6040-7436F7A47868}"/>
              </a:ext>
            </a:extLst>
          </p:cNvPr>
          <p:cNvSpPr/>
          <p:nvPr/>
        </p:nvSpPr>
        <p:spPr>
          <a:xfrm>
            <a:off x="6473417" y="323825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5" name="Rounded Rectangle 14">
            <a:extLst>
              <a:ext uri="{FF2B5EF4-FFF2-40B4-BE49-F238E27FC236}">
                <a16:creationId xmlns:a16="http://schemas.microsoft.com/office/drawing/2014/main" id="{17DBCCC1-1EA0-350E-141A-BC91A45DA66A}"/>
              </a:ext>
            </a:extLst>
          </p:cNvPr>
          <p:cNvSpPr/>
          <p:nvPr/>
        </p:nvSpPr>
        <p:spPr>
          <a:xfrm>
            <a:off x="8348323" y="3269821"/>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7" name="Rounded Rectangle 16">
            <a:extLst>
              <a:ext uri="{FF2B5EF4-FFF2-40B4-BE49-F238E27FC236}">
                <a16:creationId xmlns:a16="http://schemas.microsoft.com/office/drawing/2014/main" id="{09AF5225-AB3D-AF2C-62BD-0E5F6DC61E6E}"/>
              </a:ext>
            </a:extLst>
          </p:cNvPr>
          <p:cNvSpPr/>
          <p:nvPr/>
        </p:nvSpPr>
        <p:spPr>
          <a:xfrm>
            <a:off x="10315019" y="3274943"/>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8" name="Rounded Rectangle 17">
            <a:extLst>
              <a:ext uri="{FF2B5EF4-FFF2-40B4-BE49-F238E27FC236}">
                <a16:creationId xmlns:a16="http://schemas.microsoft.com/office/drawing/2014/main" id="{11482D97-8316-3481-E77D-71C22637290C}"/>
              </a:ext>
            </a:extLst>
          </p:cNvPr>
          <p:cNvSpPr/>
          <p:nvPr/>
        </p:nvSpPr>
        <p:spPr>
          <a:xfrm>
            <a:off x="6481350" y="5083536"/>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9" name="Rounded Rectangle 18">
            <a:extLst>
              <a:ext uri="{FF2B5EF4-FFF2-40B4-BE49-F238E27FC236}">
                <a16:creationId xmlns:a16="http://schemas.microsoft.com/office/drawing/2014/main" id="{6503D110-B51E-E2E4-FDDF-CC659F212E30}"/>
              </a:ext>
            </a:extLst>
          </p:cNvPr>
          <p:cNvSpPr/>
          <p:nvPr/>
        </p:nvSpPr>
        <p:spPr>
          <a:xfrm>
            <a:off x="8417675" y="5131921"/>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0" name="Rounded Rectangle 19">
            <a:extLst>
              <a:ext uri="{FF2B5EF4-FFF2-40B4-BE49-F238E27FC236}">
                <a16:creationId xmlns:a16="http://schemas.microsoft.com/office/drawing/2014/main" id="{A70849DD-5CE5-E8ED-9029-B08892DF0476}"/>
              </a:ext>
            </a:extLst>
          </p:cNvPr>
          <p:cNvSpPr/>
          <p:nvPr/>
        </p:nvSpPr>
        <p:spPr>
          <a:xfrm>
            <a:off x="10319586" y="5126334"/>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cxnSp>
        <p:nvCxnSpPr>
          <p:cNvPr id="22" name="Straight Arrow Connector 21">
            <a:extLst>
              <a:ext uri="{FF2B5EF4-FFF2-40B4-BE49-F238E27FC236}">
                <a16:creationId xmlns:a16="http://schemas.microsoft.com/office/drawing/2014/main" id="{94C7FC4F-A4A5-B6E5-D319-7DDB26C0265A}"/>
              </a:ext>
            </a:extLst>
          </p:cNvPr>
          <p:cNvCxnSpPr>
            <a:stCxn id="49" idx="3"/>
            <a:endCxn id="14" idx="1"/>
          </p:cNvCxnSpPr>
          <p:nvPr/>
        </p:nvCxnSpPr>
        <p:spPr>
          <a:xfrm>
            <a:off x="2779594" y="2899317"/>
            <a:ext cx="3693823" cy="457884"/>
          </a:xfrm>
          <a:prstGeom prst="straightConnector1">
            <a:avLst/>
          </a:prstGeom>
          <a:ln w="28575">
            <a:solidFill>
              <a:srgbClr val="36B7B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E83490-6546-58A2-747C-0ACBD7544209}"/>
              </a:ext>
            </a:extLst>
          </p:cNvPr>
          <p:cNvSpPr txBox="1"/>
          <p:nvPr/>
        </p:nvSpPr>
        <p:spPr>
          <a:xfrm>
            <a:off x="483220" y="1574367"/>
            <a:ext cx="4820300" cy="646331"/>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We form choropleth maps by linking numeric entries with geographic data. </a:t>
            </a:r>
          </a:p>
        </p:txBody>
      </p:sp>
      <p:sp>
        <p:nvSpPr>
          <p:cNvPr id="53" name="TextBox 52">
            <a:extLst>
              <a:ext uri="{FF2B5EF4-FFF2-40B4-BE49-F238E27FC236}">
                <a16:creationId xmlns:a16="http://schemas.microsoft.com/office/drawing/2014/main" id="{9747E7D1-5AB0-C7CB-AAF5-2F64B912C2EF}"/>
              </a:ext>
            </a:extLst>
          </p:cNvPr>
          <p:cNvSpPr txBox="1"/>
          <p:nvPr/>
        </p:nvSpPr>
        <p:spPr>
          <a:xfrm>
            <a:off x="471770" y="5378885"/>
            <a:ext cx="4820300" cy="646331"/>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To do this, we use a common key to match the two datasets.</a:t>
            </a:r>
          </a:p>
        </p:txBody>
      </p:sp>
    </p:spTree>
    <p:extLst>
      <p:ext uri="{BB962C8B-B14F-4D97-AF65-F5344CB8AC3E}">
        <p14:creationId xmlns:p14="http://schemas.microsoft.com/office/powerpoint/2010/main" val="1056874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D082F6C6-C7D4-F40A-0641-01A28E662C4C}"/>
              </a:ext>
            </a:extLst>
          </p:cNvPr>
          <p:cNvGraphicFramePr>
            <a:graphicFrameLocks noGrp="1"/>
          </p:cNvGraphicFramePr>
          <p:nvPr>
            <p:extLst>
              <p:ext uri="{D42A27DB-BD31-4B8C-83A1-F6EECF244321}">
                <p14:modId xmlns:p14="http://schemas.microsoft.com/office/powerpoint/2010/main" val="281645252"/>
              </p:ext>
            </p:extLst>
          </p:nvPr>
        </p:nvGraphicFramePr>
        <p:xfrm>
          <a:off x="764166" y="2385349"/>
          <a:ext cx="3688887" cy="2791328"/>
        </p:xfrm>
        <a:graphic>
          <a:graphicData uri="http://schemas.openxmlformats.org/drawingml/2006/table">
            <a:tbl>
              <a:tblPr/>
              <a:tblGrid>
                <a:gridCol w="1229629">
                  <a:extLst>
                    <a:ext uri="{9D8B030D-6E8A-4147-A177-3AD203B41FA5}">
                      <a16:colId xmlns:a16="http://schemas.microsoft.com/office/drawing/2014/main" val="2715297211"/>
                    </a:ext>
                  </a:extLst>
                </a:gridCol>
                <a:gridCol w="1229629">
                  <a:extLst>
                    <a:ext uri="{9D8B030D-6E8A-4147-A177-3AD203B41FA5}">
                      <a16:colId xmlns:a16="http://schemas.microsoft.com/office/drawing/2014/main" val="2912939220"/>
                    </a:ext>
                  </a:extLst>
                </a:gridCol>
                <a:gridCol w="1229629">
                  <a:extLst>
                    <a:ext uri="{9D8B030D-6E8A-4147-A177-3AD203B41FA5}">
                      <a16:colId xmlns:a16="http://schemas.microsoft.com/office/drawing/2014/main" val="1447371462"/>
                    </a:ext>
                  </a:extLst>
                </a:gridCol>
              </a:tblGrid>
              <a:tr h="348916">
                <a:tc>
                  <a:txBody>
                    <a:bodyPr/>
                    <a:lstStyle/>
                    <a:p>
                      <a:pPr algn="ctr" fontAlgn="b"/>
                      <a:r>
                        <a:rPr lang="en-GB" sz="1200" b="0" i="0" u="none" strike="noStrike">
                          <a:solidFill>
                            <a:schemeClr val="bg1"/>
                          </a:solidFill>
                          <a:effectLst/>
                          <a:latin typeface="Roboto" panose="02000000000000000000" pitchFamily="2" charset="0"/>
                        </a:rPr>
                        <a:t>Country</a:t>
                      </a:r>
                    </a:p>
                  </a:txBody>
                  <a:tcPr marL="9525" marR="9525" marT="9525" marB="0" anchor="ctr">
                    <a:lnL>
                      <a:noFill/>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ISO3</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value</a:t>
                      </a:r>
                    </a:p>
                  </a:txBody>
                  <a:tcPr marL="9525" marR="9525" marT="9525" marB="0" anchor="ctr">
                    <a:lnL w="12700" cap="flat" cmpd="sng" algn="ctr">
                      <a:solidFill>
                        <a:schemeClr val="bg1"/>
                      </a:solidFill>
                      <a:prstDash val="sysDash"/>
                      <a:round/>
                      <a:headEnd type="none" w="med" len="med"/>
                      <a:tailEnd type="none" w="med" len="med"/>
                    </a:lnL>
                    <a:lnR>
                      <a:noFill/>
                    </a:lnR>
                    <a:lnT>
                      <a:noFill/>
                    </a:lnT>
                    <a:lnB w="12700" cap="flat" cmpd="sng" algn="ctr">
                      <a:solidFill>
                        <a:schemeClr val="bg1"/>
                      </a:solidFill>
                      <a:prstDash val="sysDash"/>
                      <a:round/>
                      <a:headEnd type="none" w="med" len="med"/>
                      <a:tailEnd type="none" w="med" len="med"/>
                    </a:lnB>
                    <a:solidFill>
                      <a:schemeClr val="bg1">
                        <a:lumMod val="75000"/>
                      </a:schemeClr>
                    </a:solidFill>
                  </a:tcPr>
                </a:tc>
                <a:extLst>
                  <a:ext uri="{0D108BD9-81ED-4DB2-BD59-A6C34878D82A}">
                    <a16:rowId xmlns:a16="http://schemas.microsoft.com/office/drawing/2014/main" val="2676348604"/>
                  </a:ext>
                </a:extLst>
              </a:tr>
              <a:tr h="348916">
                <a:tc>
                  <a:txBody>
                    <a:bodyPr/>
                    <a:lstStyle/>
                    <a:p>
                      <a:pPr algn="ctr" fontAlgn="b"/>
                      <a:r>
                        <a:rPr lang="en-GB" sz="1200" b="0" i="0" u="none" strike="noStrike">
                          <a:solidFill>
                            <a:schemeClr val="bg1"/>
                          </a:solidFill>
                          <a:effectLst/>
                          <a:latin typeface="Roboto" panose="02000000000000000000" pitchFamily="2" charset="0"/>
                        </a:rPr>
                        <a:t>Afghanistan</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AFG</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1665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494708995"/>
                  </a:ext>
                </a:extLst>
              </a:tr>
              <a:tr h="348916">
                <a:tc>
                  <a:txBody>
                    <a:bodyPr/>
                    <a:lstStyle/>
                    <a:p>
                      <a:pPr algn="ctr" fontAlgn="b"/>
                      <a:r>
                        <a:rPr lang="en-GB" sz="1200" b="0" i="0" u="none" strike="noStrike">
                          <a:solidFill>
                            <a:schemeClr val="bg1"/>
                          </a:solidFill>
                          <a:effectLst/>
                          <a:latin typeface="Roboto" panose="02000000000000000000" pitchFamily="2" charset="0"/>
                        </a:rPr>
                        <a:t>Albania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ALB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15709</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573499376"/>
                  </a:ext>
                </a:extLst>
              </a:tr>
              <a:tr h="348916">
                <a:tc>
                  <a:txBody>
                    <a:bodyPr/>
                    <a:lstStyle/>
                    <a:p>
                      <a:pPr algn="ctr" fontAlgn="b"/>
                      <a:r>
                        <a:rPr lang="en-GB" sz="1200" b="0" i="0" u="none" strike="noStrike">
                          <a:solidFill>
                            <a:schemeClr val="bg1"/>
                          </a:solidFill>
                          <a:effectLst/>
                          <a:latin typeface="Roboto" panose="02000000000000000000" pitchFamily="2" charset="0"/>
                        </a:rPr>
                        <a:t>Algeria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DZA</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4216</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416373121"/>
                  </a:ext>
                </a:extLst>
              </a:tr>
              <a:tr h="348916">
                <a:tc>
                  <a:txBody>
                    <a:bodyPr/>
                    <a:lstStyle/>
                    <a:p>
                      <a:pPr algn="ctr" fontAlgn="b"/>
                      <a:r>
                        <a:rPr lang="en-GB" sz="1200" b="0" i="0" u="none" strike="noStrike">
                          <a:solidFill>
                            <a:schemeClr val="bg1"/>
                          </a:solidFill>
                          <a:effectLst/>
                          <a:latin typeface="Roboto" panose="02000000000000000000" pitchFamily="2" charset="0"/>
                        </a:rPr>
                        <a:t>…</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894507278"/>
                  </a:ext>
                </a:extLst>
              </a:tr>
              <a:tr h="348916">
                <a:tc>
                  <a:txBody>
                    <a:bodyPr/>
                    <a:lstStyle/>
                    <a:p>
                      <a:pPr algn="ctr" fontAlgn="b"/>
                      <a:r>
                        <a:rPr lang="en-GB" sz="1200" b="0" i="0" u="none" strike="noStrike">
                          <a:solidFill>
                            <a:schemeClr val="bg1"/>
                          </a:solidFill>
                          <a:effectLst/>
                          <a:latin typeface="Roboto" panose="02000000000000000000" pitchFamily="2" charset="0"/>
                        </a:rPr>
                        <a:t>Yemen, Rep.</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YEM</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594</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715618449"/>
                  </a:ext>
                </a:extLst>
              </a:tr>
              <a:tr h="348916">
                <a:tc>
                  <a:txBody>
                    <a:bodyPr/>
                    <a:lstStyle/>
                    <a:p>
                      <a:pPr algn="ctr" fontAlgn="b"/>
                      <a:r>
                        <a:rPr lang="en-GB" sz="1200" b="0" i="0" u="none" strike="noStrike">
                          <a:solidFill>
                            <a:schemeClr val="bg1"/>
                          </a:solidFill>
                          <a:effectLst/>
                          <a:latin typeface="Roboto" panose="02000000000000000000" pitchFamily="2" charset="0"/>
                        </a:rPr>
                        <a:t>Zambia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ZMB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3555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36277152"/>
                  </a:ext>
                </a:extLst>
              </a:tr>
              <a:tr h="348916">
                <a:tc>
                  <a:txBody>
                    <a:bodyPr/>
                    <a:lstStyle/>
                    <a:p>
                      <a:pPr algn="ctr" fontAlgn="b"/>
                      <a:r>
                        <a:rPr lang="en-GB" sz="1200" b="0" i="0" u="none" strike="noStrike">
                          <a:solidFill>
                            <a:schemeClr val="bg1"/>
                          </a:solidFill>
                          <a:effectLst/>
                          <a:latin typeface="Roboto" panose="02000000000000000000" pitchFamily="2" charset="0"/>
                        </a:rPr>
                        <a:t>Zimbabwe</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ZWE</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2323</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a:noFill/>
                    </a:lnB>
                    <a:solidFill>
                      <a:schemeClr val="bg1">
                        <a:lumMod val="50000"/>
                      </a:schemeClr>
                    </a:solidFill>
                  </a:tcPr>
                </a:tc>
                <a:extLst>
                  <a:ext uri="{0D108BD9-81ED-4DB2-BD59-A6C34878D82A}">
                    <a16:rowId xmlns:a16="http://schemas.microsoft.com/office/drawing/2014/main" val="618955763"/>
                  </a:ext>
                </a:extLst>
              </a:tr>
            </a:tbl>
          </a:graphicData>
        </a:graphic>
      </p:graphicFrame>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data</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Making a choropleth</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49" name="Rounded Rectangle 48">
            <a:extLst>
              <a:ext uri="{FF2B5EF4-FFF2-40B4-BE49-F238E27FC236}">
                <a16:creationId xmlns:a16="http://schemas.microsoft.com/office/drawing/2014/main" id="{3377E54B-27E4-C33F-6227-37D0D8B2A3E7}"/>
              </a:ext>
            </a:extLst>
          </p:cNvPr>
          <p:cNvSpPr/>
          <p:nvPr/>
        </p:nvSpPr>
        <p:spPr>
          <a:xfrm>
            <a:off x="2437623" y="2780371"/>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0" name="Rounded Rectangle 49">
            <a:extLst>
              <a:ext uri="{FF2B5EF4-FFF2-40B4-BE49-F238E27FC236}">
                <a16:creationId xmlns:a16="http://schemas.microsoft.com/office/drawing/2014/main" id="{3861AF42-85EC-2A5F-9D6A-366885C4FAFA}"/>
              </a:ext>
            </a:extLst>
          </p:cNvPr>
          <p:cNvSpPr/>
          <p:nvPr/>
        </p:nvSpPr>
        <p:spPr>
          <a:xfrm>
            <a:off x="2443159" y="3137593"/>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 name="Rounded Rectangle 1">
            <a:extLst>
              <a:ext uri="{FF2B5EF4-FFF2-40B4-BE49-F238E27FC236}">
                <a16:creationId xmlns:a16="http://schemas.microsoft.com/office/drawing/2014/main" id="{8D43CA63-9D1B-F66E-004D-B1389E08FF6D}"/>
              </a:ext>
            </a:extLst>
          </p:cNvPr>
          <p:cNvSpPr/>
          <p:nvPr/>
        </p:nvSpPr>
        <p:spPr>
          <a:xfrm>
            <a:off x="2437622" y="349481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4" name="Rounded Rectangle 3">
            <a:extLst>
              <a:ext uri="{FF2B5EF4-FFF2-40B4-BE49-F238E27FC236}">
                <a16:creationId xmlns:a16="http://schemas.microsoft.com/office/drawing/2014/main" id="{445150E9-38ED-A861-16A6-E368712250F2}"/>
              </a:ext>
            </a:extLst>
          </p:cNvPr>
          <p:cNvSpPr/>
          <p:nvPr/>
        </p:nvSpPr>
        <p:spPr>
          <a:xfrm>
            <a:off x="2437621" y="417603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 name="Rounded Rectangle 4">
            <a:extLst>
              <a:ext uri="{FF2B5EF4-FFF2-40B4-BE49-F238E27FC236}">
                <a16:creationId xmlns:a16="http://schemas.microsoft.com/office/drawing/2014/main" id="{2006D64A-A313-5A64-CEC7-99A41AE54B7E}"/>
              </a:ext>
            </a:extLst>
          </p:cNvPr>
          <p:cNvSpPr/>
          <p:nvPr/>
        </p:nvSpPr>
        <p:spPr>
          <a:xfrm>
            <a:off x="2434962" y="4548667"/>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3" name="Rounded Rectangle 12">
            <a:extLst>
              <a:ext uri="{FF2B5EF4-FFF2-40B4-BE49-F238E27FC236}">
                <a16:creationId xmlns:a16="http://schemas.microsoft.com/office/drawing/2014/main" id="{11141EC6-4400-11F2-758A-440CA1A6BF30}"/>
              </a:ext>
            </a:extLst>
          </p:cNvPr>
          <p:cNvSpPr/>
          <p:nvPr/>
        </p:nvSpPr>
        <p:spPr>
          <a:xfrm>
            <a:off x="2434961" y="4888442"/>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2" name="TextBox 51">
            <a:extLst>
              <a:ext uri="{FF2B5EF4-FFF2-40B4-BE49-F238E27FC236}">
                <a16:creationId xmlns:a16="http://schemas.microsoft.com/office/drawing/2014/main" id="{5EE83490-6546-58A2-747C-0ACBD7544209}"/>
              </a:ext>
            </a:extLst>
          </p:cNvPr>
          <p:cNvSpPr txBox="1"/>
          <p:nvPr/>
        </p:nvSpPr>
        <p:spPr>
          <a:xfrm>
            <a:off x="483220" y="1574367"/>
            <a:ext cx="4820300" cy="646331"/>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We form choropleth maps by linking numeric entries with geographic data. </a:t>
            </a:r>
          </a:p>
        </p:txBody>
      </p:sp>
      <p:sp>
        <p:nvSpPr>
          <p:cNvPr id="23" name="TextBox 22">
            <a:extLst>
              <a:ext uri="{FF2B5EF4-FFF2-40B4-BE49-F238E27FC236}">
                <a16:creationId xmlns:a16="http://schemas.microsoft.com/office/drawing/2014/main" id="{FE948BA9-F874-9B6D-AE9E-CBA5509FF410}"/>
              </a:ext>
            </a:extLst>
          </p:cNvPr>
          <p:cNvSpPr txBox="1"/>
          <p:nvPr/>
        </p:nvSpPr>
        <p:spPr>
          <a:xfrm>
            <a:off x="5917167" y="2072853"/>
            <a:ext cx="6096000" cy="3416320"/>
          </a:xfrm>
          <a:prstGeom prst="rect">
            <a:avLst/>
          </a:prstGeom>
          <a:noFill/>
        </p:spPr>
        <p:txBody>
          <a:bodyPr wrap="square">
            <a:spAutoFit/>
          </a:bodyPr>
          <a:lstStyle/>
          <a:p>
            <a:r>
              <a:rPr lang="en-GB" b="0">
                <a:solidFill>
                  <a:srgbClr val="CE9178"/>
                </a:solidFill>
                <a:effectLst/>
                <a:latin typeface="Menlo" panose="020B0609030804020204" pitchFamily="49" charset="0"/>
              </a:rPr>
              <a:t>"transform"</a:t>
            </a:r>
            <a:r>
              <a:rPr lang="en-GB" b="0">
                <a:solidFill>
                  <a:srgbClr val="CCCCCC"/>
                </a:solidFill>
                <a:effectLst/>
                <a:latin typeface="Menlo" panose="020B0609030804020204" pitchFamily="49" charset="0"/>
              </a:rPr>
              <a:t>: [</a:t>
            </a:r>
          </a:p>
          <a:p>
            <a:pPr lvl="1"/>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"lookup"</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"properties.ISO3"</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"from"</a:t>
            </a:r>
            <a:r>
              <a:rPr lang="en-GB" b="0">
                <a:solidFill>
                  <a:srgbClr val="CCCCCC"/>
                </a:solidFill>
                <a:effectLst/>
                <a:latin typeface="Menlo" panose="020B0609030804020204" pitchFamily="49" charset="0"/>
              </a:rPr>
              <a:t>: {</a:t>
            </a:r>
          </a:p>
          <a:p>
            <a:pPr lvl="3"/>
            <a:r>
              <a:rPr lang="en-GB" b="0">
                <a:solidFill>
                  <a:srgbClr val="9CDCFE"/>
                </a:solidFill>
                <a:effectLst/>
                <a:latin typeface="Menlo" panose="020B0609030804020204" pitchFamily="49" charset="0"/>
              </a:rPr>
              <a:t>"key"</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"ISO3"</a:t>
            </a:r>
            <a:r>
              <a:rPr lang="en-GB" b="0">
                <a:solidFill>
                  <a:srgbClr val="CCCCCC"/>
                </a:solidFill>
                <a:effectLst/>
                <a:latin typeface="Menlo" panose="020B0609030804020204" pitchFamily="49" charset="0"/>
              </a:rPr>
              <a:t>,</a:t>
            </a:r>
          </a:p>
          <a:p>
            <a:pPr lvl="3"/>
            <a:r>
              <a:rPr lang="en-GB" b="0">
                <a:solidFill>
                  <a:srgbClr val="9CDCFE"/>
                </a:solidFill>
                <a:effectLst/>
                <a:latin typeface="Menlo" panose="020B0609030804020204" pitchFamily="49" charset="0"/>
              </a:rPr>
              <a:t>"fields"</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"country"</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"value"</a:t>
            </a:r>
            <a:r>
              <a:rPr lang="en-GB" b="0">
                <a:solidFill>
                  <a:srgbClr val="CCCCCC"/>
                </a:solidFill>
                <a:effectLst/>
                <a:latin typeface="Menlo" panose="020B0609030804020204" pitchFamily="49" charset="0"/>
              </a:rPr>
              <a:t>],</a:t>
            </a:r>
          </a:p>
          <a:p>
            <a:pPr lvl="3"/>
            <a:r>
              <a:rPr lang="en-GB" b="0">
                <a:solidFill>
                  <a:srgbClr val="9CDCFE"/>
                </a:solidFill>
                <a:effectLst/>
                <a:latin typeface="Menlo" panose="020B0609030804020204" pitchFamily="49" charset="0"/>
              </a:rPr>
              <a:t>"data"</a:t>
            </a:r>
            <a:r>
              <a:rPr lang="en-GB" b="0">
                <a:solidFill>
                  <a:srgbClr val="CCCCCC"/>
                </a:solidFill>
                <a:effectLst/>
                <a:latin typeface="Menlo" panose="020B0609030804020204" pitchFamily="49" charset="0"/>
              </a:rPr>
              <a:t>: {</a:t>
            </a:r>
          </a:p>
          <a:p>
            <a:pPr lvl="3"/>
            <a:r>
              <a:rPr lang="en-GB" b="0">
                <a:solidFill>
                  <a:srgbClr val="9CDCFE"/>
                </a:solidFill>
                <a:effectLst/>
                <a:latin typeface="Menlo" panose="020B0609030804020204" pitchFamily="49" charset="0"/>
              </a:rPr>
              <a:t>"</a:t>
            </a:r>
            <a:r>
              <a:rPr lang="en-GB" b="0" err="1">
                <a:solidFill>
                  <a:srgbClr val="9CDCFE"/>
                </a:solidFill>
                <a:effectLst/>
                <a:latin typeface="Menlo" panose="020B0609030804020204" pitchFamily="49" charset="0"/>
              </a:rPr>
              <a:t>url</a:t>
            </a:r>
            <a:r>
              <a:rPr lang="en-GB" b="0">
                <a:solidFill>
                  <a:srgbClr val="9CDCFE"/>
                </a:solidFill>
                <a:effectLst/>
                <a:latin typeface="Menlo" panose="020B0609030804020204" pitchFamily="49" charset="0"/>
              </a:rPr>
              <a:t>"</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t>
            </a:r>
            <a:r>
              <a:rPr lang="en-GB" b="0" err="1">
                <a:solidFill>
                  <a:srgbClr val="CE9178"/>
                </a:solidFill>
                <a:effectLst/>
                <a:latin typeface="Menlo" panose="020B0609030804020204" pitchFamily="49" charset="0"/>
              </a:rPr>
              <a:t>data.csv</a:t>
            </a:r>
            <a:r>
              <a:rPr lang="en-GB" b="0">
                <a:solidFill>
                  <a:srgbClr val="CE9178"/>
                </a:solidFill>
                <a:effectLst/>
                <a:latin typeface="Menlo" panose="020B0609030804020204" pitchFamily="49" charset="0"/>
              </a:rPr>
              <a:t>"</a:t>
            </a:r>
            <a:endParaRPr lang="en-GB" b="0">
              <a:solidFill>
                <a:srgbClr val="CCCCCC"/>
              </a:solidFill>
              <a:effectLst/>
              <a:latin typeface="Menlo" panose="020B0609030804020204" pitchFamily="49" charset="0"/>
            </a:endParaRPr>
          </a:p>
          <a:p>
            <a:pPr lvl="2"/>
            <a:r>
              <a:rPr lang="en-GB" b="0">
                <a:solidFill>
                  <a:srgbClr val="CCCCCC"/>
                </a:solidFill>
                <a:effectLst/>
                <a:latin typeface="Menlo" panose="020B0609030804020204" pitchFamily="49" charset="0"/>
              </a:rPr>
              <a:t>}</a:t>
            </a:r>
          </a:p>
          <a:p>
            <a:pPr lvl="2"/>
            <a:r>
              <a:rPr lang="en-GB" b="0">
                <a:solidFill>
                  <a:srgbClr val="CCCCCC"/>
                </a:solidFill>
                <a:effectLst/>
                <a:latin typeface="Menlo" panose="020B0609030804020204" pitchFamily="49" charset="0"/>
              </a:rPr>
              <a:t>}</a:t>
            </a:r>
          </a:p>
          <a:p>
            <a:pPr lvl="1"/>
            <a:r>
              <a:rPr lang="en-GB" b="0">
                <a:solidFill>
                  <a:srgbClr val="CCCCCC"/>
                </a:solidFill>
                <a:effectLst/>
                <a:latin typeface="Menlo" panose="020B0609030804020204" pitchFamily="49" charset="0"/>
              </a:rPr>
              <a:t>}</a:t>
            </a:r>
          </a:p>
          <a:p>
            <a:r>
              <a:rPr lang="en-GB" b="0">
                <a:solidFill>
                  <a:srgbClr val="CCCCCC"/>
                </a:solidFill>
                <a:effectLst/>
                <a:latin typeface="Menlo" panose="020B0609030804020204" pitchFamily="49" charset="0"/>
              </a:rPr>
              <a:t>]</a:t>
            </a:r>
          </a:p>
        </p:txBody>
      </p:sp>
      <p:sp>
        <p:nvSpPr>
          <p:cNvPr id="24" name="TextBox 23">
            <a:extLst>
              <a:ext uri="{FF2B5EF4-FFF2-40B4-BE49-F238E27FC236}">
                <a16:creationId xmlns:a16="http://schemas.microsoft.com/office/drawing/2014/main" id="{CC393A28-FE45-B623-7D6C-03AF90FEDF08}"/>
              </a:ext>
            </a:extLst>
          </p:cNvPr>
          <p:cNvSpPr txBox="1"/>
          <p:nvPr/>
        </p:nvSpPr>
        <p:spPr>
          <a:xfrm>
            <a:off x="5830243" y="1590617"/>
            <a:ext cx="5612820" cy="369332"/>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In Vega-lite, we do thi</a:t>
            </a:r>
            <a:r>
              <a:rPr lang="en-GB">
                <a:solidFill>
                  <a:schemeClr val="bg1"/>
                </a:solidFill>
                <a:latin typeface="Circular Std Book Italic" panose="020B0604020101020102" pitchFamily="34" charset="0"/>
                <a:cs typeface="Circular Std Book Italic" panose="020B0604020101020102" pitchFamily="34" charset="0"/>
              </a:rPr>
              <a:t>s with a lookup transform: </a:t>
            </a:r>
            <a:endParaRPr lang="en-GB" sz="18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2772279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CF6706B-4101-C285-B03D-E0F249AB703D}"/>
              </a:ext>
            </a:extLst>
          </p:cNvPr>
          <p:cNvGraphicFramePr>
            <a:graphicFrameLocks noGrp="1"/>
          </p:cNvGraphicFramePr>
          <p:nvPr>
            <p:extLst>
              <p:ext uri="{D42A27DB-BD31-4B8C-83A1-F6EECF244321}">
                <p14:modId xmlns:p14="http://schemas.microsoft.com/office/powerpoint/2010/main" val="1682398239"/>
              </p:ext>
            </p:extLst>
          </p:nvPr>
        </p:nvGraphicFramePr>
        <p:xfrm>
          <a:off x="764166" y="2385349"/>
          <a:ext cx="3688887" cy="2791328"/>
        </p:xfrm>
        <a:graphic>
          <a:graphicData uri="http://schemas.openxmlformats.org/drawingml/2006/table">
            <a:tbl>
              <a:tblPr/>
              <a:tblGrid>
                <a:gridCol w="1229629">
                  <a:extLst>
                    <a:ext uri="{9D8B030D-6E8A-4147-A177-3AD203B41FA5}">
                      <a16:colId xmlns:a16="http://schemas.microsoft.com/office/drawing/2014/main" val="2715297211"/>
                    </a:ext>
                  </a:extLst>
                </a:gridCol>
                <a:gridCol w="1229629">
                  <a:extLst>
                    <a:ext uri="{9D8B030D-6E8A-4147-A177-3AD203B41FA5}">
                      <a16:colId xmlns:a16="http://schemas.microsoft.com/office/drawing/2014/main" val="2912939220"/>
                    </a:ext>
                  </a:extLst>
                </a:gridCol>
                <a:gridCol w="1229629">
                  <a:extLst>
                    <a:ext uri="{9D8B030D-6E8A-4147-A177-3AD203B41FA5}">
                      <a16:colId xmlns:a16="http://schemas.microsoft.com/office/drawing/2014/main" val="1447371462"/>
                    </a:ext>
                  </a:extLst>
                </a:gridCol>
              </a:tblGrid>
              <a:tr h="348916">
                <a:tc>
                  <a:txBody>
                    <a:bodyPr/>
                    <a:lstStyle/>
                    <a:p>
                      <a:pPr algn="ctr" fontAlgn="b"/>
                      <a:r>
                        <a:rPr lang="en-GB" sz="1200" b="0" i="0" u="none" strike="noStrike">
                          <a:solidFill>
                            <a:schemeClr val="bg1"/>
                          </a:solidFill>
                          <a:effectLst/>
                          <a:latin typeface="Roboto" panose="02000000000000000000" pitchFamily="2" charset="0"/>
                        </a:rPr>
                        <a:t>Country</a:t>
                      </a:r>
                    </a:p>
                  </a:txBody>
                  <a:tcPr marL="9525" marR="9525" marT="9525" marB="0" anchor="ctr">
                    <a:lnL>
                      <a:noFill/>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ISO3</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a:noFill/>
                    </a:lnT>
                    <a:lnB w="12700" cap="flat" cmpd="sng" algn="ctr">
                      <a:solidFill>
                        <a:schemeClr val="bg1"/>
                      </a:solidFill>
                      <a:prstDash val="sysDash"/>
                      <a:round/>
                      <a:headEnd type="none" w="med" len="med"/>
                      <a:tailEnd type="none" w="med" len="med"/>
                    </a:lnB>
                    <a:solidFill>
                      <a:schemeClr val="bg1">
                        <a:lumMod val="75000"/>
                      </a:schemeClr>
                    </a:solidFill>
                  </a:tcPr>
                </a:tc>
                <a:tc>
                  <a:txBody>
                    <a:bodyPr/>
                    <a:lstStyle/>
                    <a:p>
                      <a:pPr algn="ctr" fontAlgn="b"/>
                      <a:r>
                        <a:rPr lang="en-GB" sz="1200" b="0" i="0" u="none" strike="noStrike">
                          <a:solidFill>
                            <a:schemeClr val="bg1"/>
                          </a:solidFill>
                          <a:effectLst/>
                          <a:latin typeface="Roboto" panose="02000000000000000000" pitchFamily="2" charset="0"/>
                        </a:rPr>
                        <a:t>value</a:t>
                      </a:r>
                    </a:p>
                  </a:txBody>
                  <a:tcPr marL="9525" marR="9525" marT="9525" marB="0" anchor="ctr">
                    <a:lnL w="12700" cap="flat" cmpd="sng" algn="ctr">
                      <a:solidFill>
                        <a:schemeClr val="bg1"/>
                      </a:solidFill>
                      <a:prstDash val="sysDash"/>
                      <a:round/>
                      <a:headEnd type="none" w="med" len="med"/>
                      <a:tailEnd type="none" w="med" len="med"/>
                    </a:lnL>
                    <a:lnR>
                      <a:noFill/>
                    </a:lnR>
                    <a:lnT>
                      <a:noFill/>
                    </a:lnT>
                    <a:lnB w="12700" cap="flat" cmpd="sng" algn="ctr">
                      <a:solidFill>
                        <a:schemeClr val="bg1"/>
                      </a:solidFill>
                      <a:prstDash val="sysDash"/>
                      <a:round/>
                      <a:headEnd type="none" w="med" len="med"/>
                      <a:tailEnd type="none" w="med" len="med"/>
                    </a:lnB>
                    <a:solidFill>
                      <a:schemeClr val="bg1">
                        <a:lumMod val="75000"/>
                      </a:schemeClr>
                    </a:solidFill>
                  </a:tcPr>
                </a:tc>
                <a:extLst>
                  <a:ext uri="{0D108BD9-81ED-4DB2-BD59-A6C34878D82A}">
                    <a16:rowId xmlns:a16="http://schemas.microsoft.com/office/drawing/2014/main" val="2676348604"/>
                  </a:ext>
                </a:extLst>
              </a:tr>
              <a:tr h="348916">
                <a:tc>
                  <a:txBody>
                    <a:bodyPr/>
                    <a:lstStyle/>
                    <a:p>
                      <a:pPr algn="ctr" fontAlgn="b"/>
                      <a:r>
                        <a:rPr lang="en-GB" sz="1200" b="0" i="0" u="none" strike="noStrike">
                          <a:solidFill>
                            <a:schemeClr val="bg1"/>
                          </a:solidFill>
                          <a:effectLst/>
                          <a:latin typeface="Roboto" panose="02000000000000000000" pitchFamily="2" charset="0"/>
                        </a:rPr>
                        <a:t>Afghanistan</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AFG</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1665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2494708995"/>
                  </a:ext>
                </a:extLst>
              </a:tr>
              <a:tr h="348916">
                <a:tc>
                  <a:txBody>
                    <a:bodyPr/>
                    <a:lstStyle/>
                    <a:p>
                      <a:pPr algn="ctr" fontAlgn="b"/>
                      <a:r>
                        <a:rPr lang="en-GB" sz="1200" b="0" i="0" u="none" strike="noStrike">
                          <a:solidFill>
                            <a:schemeClr val="bg1"/>
                          </a:solidFill>
                          <a:effectLst/>
                          <a:latin typeface="Roboto" panose="02000000000000000000" pitchFamily="2" charset="0"/>
                        </a:rPr>
                        <a:t>Albania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ALB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15709</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573499376"/>
                  </a:ext>
                </a:extLst>
              </a:tr>
              <a:tr h="348916">
                <a:tc>
                  <a:txBody>
                    <a:bodyPr/>
                    <a:lstStyle/>
                    <a:p>
                      <a:pPr algn="ctr" fontAlgn="b"/>
                      <a:r>
                        <a:rPr lang="en-GB" sz="1200" b="0" i="0" u="none" strike="noStrike">
                          <a:solidFill>
                            <a:schemeClr val="bg1"/>
                          </a:solidFill>
                          <a:effectLst/>
                          <a:latin typeface="Roboto" panose="02000000000000000000" pitchFamily="2" charset="0"/>
                        </a:rPr>
                        <a:t>Algeria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DZA</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4216</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416373121"/>
                  </a:ext>
                </a:extLst>
              </a:tr>
              <a:tr h="348916">
                <a:tc>
                  <a:txBody>
                    <a:bodyPr/>
                    <a:lstStyle/>
                    <a:p>
                      <a:pPr algn="ctr" fontAlgn="b"/>
                      <a:r>
                        <a:rPr lang="en-GB" sz="1200" b="0" i="0" u="none" strike="noStrike">
                          <a:solidFill>
                            <a:schemeClr val="bg1"/>
                          </a:solidFill>
                          <a:effectLst/>
                          <a:latin typeface="Roboto" panose="02000000000000000000" pitchFamily="2" charset="0"/>
                        </a:rPr>
                        <a:t>…</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marL="0" marR="0" lvl="0" indent="0" algn="ctr" defTabSz="914311" rtl="0" eaLnBrk="1" fontAlgn="b" latinLnBrk="0" hangingPunct="1">
                        <a:lnSpc>
                          <a:spcPct val="100000"/>
                        </a:lnSpc>
                        <a:spcBef>
                          <a:spcPts val="0"/>
                        </a:spcBef>
                        <a:spcAft>
                          <a:spcPts val="0"/>
                        </a:spcAft>
                        <a:buClrTx/>
                        <a:buSzTx/>
                        <a:buFontTx/>
                        <a:buNone/>
                        <a:tabLst/>
                        <a:defRPr/>
                      </a:pPr>
                      <a:r>
                        <a:rPr lang="en-GB" sz="1200" b="0" i="0" u="none" strike="noStrike">
                          <a:solidFill>
                            <a:schemeClr val="bg1"/>
                          </a:solidFill>
                          <a:effectLst/>
                          <a:latin typeface="Roboto" panose="02000000000000000000" pitchFamily="2" charset="0"/>
                        </a:rPr>
                        <a:t>…</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3894507278"/>
                  </a:ext>
                </a:extLst>
              </a:tr>
              <a:tr h="348916">
                <a:tc>
                  <a:txBody>
                    <a:bodyPr/>
                    <a:lstStyle/>
                    <a:p>
                      <a:pPr algn="ctr" fontAlgn="b"/>
                      <a:r>
                        <a:rPr lang="en-GB" sz="1200" b="0" i="0" u="none" strike="noStrike">
                          <a:solidFill>
                            <a:schemeClr val="bg1"/>
                          </a:solidFill>
                          <a:effectLst/>
                          <a:latin typeface="Roboto" panose="02000000000000000000" pitchFamily="2" charset="0"/>
                        </a:rPr>
                        <a:t>Yemen, Rep.</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YEM</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594</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715618449"/>
                  </a:ext>
                </a:extLst>
              </a:tr>
              <a:tr h="348916">
                <a:tc>
                  <a:txBody>
                    <a:bodyPr/>
                    <a:lstStyle/>
                    <a:p>
                      <a:pPr algn="ctr" fontAlgn="b"/>
                      <a:r>
                        <a:rPr lang="en-GB" sz="1200" b="0" i="0" u="none" strike="noStrike">
                          <a:solidFill>
                            <a:schemeClr val="bg1"/>
                          </a:solidFill>
                          <a:effectLst/>
                          <a:latin typeface="Roboto" panose="02000000000000000000" pitchFamily="2" charset="0"/>
                        </a:rPr>
                        <a:t>Zambia</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ZMB</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3555</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36277152"/>
                  </a:ext>
                </a:extLst>
              </a:tr>
              <a:tr h="348916">
                <a:tc>
                  <a:txBody>
                    <a:bodyPr/>
                    <a:lstStyle/>
                    <a:p>
                      <a:pPr algn="ctr" fontAlgn="b"/>
                      <a:r>
                        <a:rPr lang="en-GB" sz="1200" b="0" i="0" u="none" strike="noStrike">
                          <a:solidFill>
                            <a:schemeClr val="bg1"/>
                          </a:solidFill>
                          <a:effectLst/>
                          <a:latin typeface="Roboto" panose="02000000000000000000" pitchFamily="2" charset="0"/>
                        </a:rPr>
                        <a:t>Zimbabwe</a:t>
                      </a:r>
                    </a:p>
                  </a:txBody>
                  <a:tcPr marL="9525" marR="9525" marT="9525" marB="0" anchor="ctr">
                    <a:lnL>
                      <a:noFill/>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rgbClr val="36B7B4"/>
                          </a:solidFill>
                          <a:effectLst/>
                          <a:latin typeface="Roboto" panose="02000000000000000000" pitchFamily="2" charset="0"/>
                        </a:rPr>
                        <a:t>ZWE</a:t>
                      </a:r>
                    </a:p>
                  </a:txBody>
                  <a:tcPr marL="9525" marR="9525" marT="9525"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a:noFill/>
                    </a:lnB>
                    <a:solidFill>
                      <a:schemeClr val="bg1">
                        <a:lumMod val="50000"/>
                      </a:schemeClr>
                    </a:solidFill>
                  </a:tcPr>
                </a:tc>
                <a:tc>
                  <a:txBody>
                    <a:bodyPr/>
                    <a:lstStyle/>
                    <a:p>
                      <a:pPr algn="ctr" fontAlgn="b"/>
                      <a:r>
                        <a:rPr lang="en-GB" sz="1200" b="0" i="0" u="none" strike="noStrike">
                          <a:solidFill>
                            <a:schemeClr val="bg1"/>
                          </a:solidFill>
                          <a:effectLst/>
                          <a:latin typeface="Roboto" panose="02000000000000000000" pitchFamily="2" charset="0"/>
                        </a:rPr>
                        <a:t>2323</a:t>
                      </a:r>
                    </a:p>
                  </a:txBody>
                  <a:tcPr marL="9525" marR="9525" marT="9525" marB="0" anchor="ctr">
                    <a:lnL w="12700" cap="flat" cmpd="sng" algn="ctr">
                      <a:solidFill>
                        <a:schemeClr val="bg1"/>
                      </a:solidFill>
                      <a:prstDash val="sysDash"/>
                      <a:round/>
                      <a:headEnd type="none" w="med" len="med"/>
                      <a:tailEnd type="none" w="med" len="med"/>
                    </a:lnL>
                    <a:lnR>
                      <a:noFill/>
                    </a:lnR>
                    <a:lnT w="12700" cap="flat" cmpd="sng" algn="ctr">
                      <a:solidFill>
                        <a:schemeClr val="bg1"/>
                      </a:solidFill>
                      <a:prstDash val="sysDash"/>
                      <a:round/>
                      <a:headEnd type="none" w="med" len="med"/>
                      <a:tailEnd type="none" w="med" len="med"/>
                    </a:lnT>
                    <a:lnB>
                      <a:noFill/>
                    </a:lnB>
                    <a:solidFill>
                      <a:schemeClr val="bg1">
                        <a:lumMod val="50000"/>
                      </a:schemeClr>
                    </a:solidFill>
                  </a:tcPr>
                </a:tc>
                <a:extLst>
                  <a:ext uri="{0D108BD9-81ED-4DB2-BD59-A6C34878D82A}">
                    <a16:rowId xmlns:a16="http://schemas.microsoft.com/office/drawing/2014/main" val="618955763"/>
                  </a:ext>
                </a:extLst>
              </a:tr>
            </a:tbl>
          </a:graphicData>
        </a:graphic>
      </p:graphicFrame>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data</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Making a choropleth</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49" name="Rounded Rectangle 48">
            <a:extLst>
              <a:ext uri="{FF2B5EF4-FFF2-40B4-BE49-F238E27FC236}">
                <a16:creationId xmlns:a16="http://schemas.microsoft.com/office/drawing/2014/main" id="{3377E54B-27E4-C33F-6227-37D0D8B2A3E7}"/>
              </a:ext>
            </a:extLst>
          </p:cNvPr>
          <p:cNvSpPr/>
          <p:nvPr/>
        </p:nvSpPr>
        <p:spPr>
          <a:xfrm>
            <a:off x="2437623" y="2780371"/>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0" name="Rounded Rectangle 49">
            <a:extLst>
              <a:ext uri="{FF2B5EF4-FFF2-40B4-BE49-F238E27FC236}">
                <a16:creationId xmlns:a16="http://schemas.microsoft.com/office/drawing/2014/main" id="{3861AF42-85EC-2A5F-9D6A-366885C4FAFA}"/>
              </a:ext>
            </a:extLst>
          </p:cNvPr>
          <p:cNvSpPr/>
          <p:nvPr/>
        </p:nvSpPr>
        <p:spPr>
          <a:xfrm>
            <a:off x="2443159" y="3137593"/>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 name="Rounded Rectangle 1">
            <a:extLst>
              <a:ext uri="{FF2B5EF4-FFF2-40B4-BE49-F238E27FC236}">
                <a16:creationId xmlns:a16="http://schemas.microsoft.com/office/drawing/2014/main" id="{8D43CA63-9D1B-F66E-004D-B1389E08FF6D}"/>
              </a:ext>
            </a:extLst>
          </p:cNvPr>
          <p:cNvSpPr/>
          <p:nvPr/>
        </p:nvSpPr>
        <p:spPr>
          <a:xfrm>
            <a:off x="2437622" y="349481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4" name="Rounded Rectangle 3">
            <a:extLst>
              <a:ext uri="{FF2B5EF4-FFF2-40B4-BE49-F238E27FC236}">
                <a16:creationId xmlns:a16="http://schemas.microsoft.com/office/drawing/2014/main" id="{445150E9-38ED-A861-16A6-E368712250F2}"/>
              </a:ext>
            </a:extLst>
          </p:cNvPr>
          <p:cNvSpPr/>
          <p:nvPr/>
        </p:nvSpPr>
        <p:spPr>
          <a:xfrm>
            <a:off x="2437621" y="4176035"/>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 name="Rounded Rectangle 4">
            <a:extLst>
              <a:ext uri="{FF2B5EF4-FFF2-40B4-BE49-F238E27FC236}">
                <a16:creationId xmlns:a16="http://schemas.microsoft.com/office/drawing/2014/main" id="{2006D64A-A313-5A64-CEC7-99A41AE54B7E}"/>
              </a:ext>
            </a:extLst>
          </p:cNvPr>
          <p:cNvSpPr/>
          <p:nvPr/>
        </p:nvSpPr>
        <p:spPr>
          <a:xfrm>
            <a:off x="2434962" y="4548667"/>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13" name="Rounded Rectangle 12">
            <a:extLst>
              <a:ext uri="{FF2B5EF4-FFF2-40B4-BE49-F238E27FC236}">
                <a16:creationId xmlns:a16="http://schemas.microsoft.com/office/drawing/2014/main" id="{11141EC6-4400-11F2-758A-440CA1A6BF30}"/>
              </a:ext>
            </a:extLst>
          </p:cNvPr>
          <p:cNvSpPr/>
          <p:nvPr/>
        </p:nvSpPr>
        <p:spPr>
          <a:xfrm>
            <a:off x="2434961" y="4888442"/>
            <a:ext cx="341971" cy="237892"/>
          </a:xfrm>
          <a:prstGeom prst="roundRect">
            <a:avLst/>
          </a:prstGeom>
          <a:noFill/>
          <a:ln>
            <a:solidFill>
              <a:srgbClr val="36B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52" name="TextBox 51">
            <a:extLst>
              <a:ext uri="{FF2B5EF4-FFF2-40B4-BE49-F238E27FC236}">
                <a16:creationId xmlns:a16="http://schemas.microsoft.com/office/drawing/2014/main" id="{5EE83490-6546-58A2-747C-0ACBD7544209}"/>
              </a:ext>
            </a:extLst>
          </p:cNvPr>
          <p:cNvSpPr txBox="1"/>
          <p:nvPr/>
        </p:nvSpPr>
        <p:spPr>
          <a:xfrm>
            <a:off x="483220" y="1574367"/>
            <a:ext cx="4820300" cy="646331"/>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We form choropleth maps by linking numeric entries with geographic data. </a:t>
            </a:r>
          </a:p>
        </p:txBody>
      </p:sp>
      <p:sp>
        <p:nvSpPr>
          <p:cNvPr id="23" name="TextBox 22">
            <a:extLst>
              <a:ext uri="{FF2B5EF4-FFF2-40B4-BE49-F238E27FC236}">
                <a16:creationId xmlns:a16="http://schemas.microsoft.com/office/drawing/2014/main" id="{FE948BA9-F874-9B6D-AE9E-CBA5509FF410}"/>
              </a:ext>
            </a:extLst>
          </p:cNvPr>
          <p:cNvSpPr txBox="1"/>
          <p:nvPr/>
        </p:nvSpPr>
        <p:spPr>
          <a:xfrm>
            <a:off x="5917167" y="2072853"/>
            <a:ext cx="6096000" cy="3416320"/>
          </a:xfrm>
          <a:prstGeom prst="rect">
            <a:avLst/>
          </a:prstGeom>
          <a:noFill/>
        </p:spPr>
        <p:txBody>
          <a:bodyPr wrap="square">
            <a:spAutoFit/>
          </a:bodyPr>
          <a:lstStyle/>
          <a:p>
            <a:r>
              <a:rPr lang="en-GB" b="0">
                <a:solidFill>
                  <a:srgbClr val="CE9178"/>
                </a:solidFill>
                <a:effectLst/>
                <a:latin typeface="Menlo" panose="020B0609030804020204" pitchFamily="49" charset="0"/>
              </a:rPr>
              <a:t>"transform"</a:t>
            </a:r>
            <a:r>
              <a:rPr lang="en-GB" b="0">
                <a:solidFill>
                  <a:srgbClr val="CCCCCC"/>
                </a:solidFill>
                <a:effectLst/>
                <a:latin typeface="Menlo" panose="020B0609030804020204" pitchFamily="49" charset="0"/>
              </a:rPr>
              <a:t>: [</a:t>
            </a:r>
          </a:p>
          <a:p>
            <a:pPr lvl="1"/>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"lookup"</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"properties.ISO3"</a:t>
            </a:r>
            <a:r>
              <a:rPr lang="en-GB" b="0">
                <a:solidFill>
                  <a:srgbClr val="CCCCCC"/>
                </a:solidFill>
                <a:effectLst/>
                <a:latin typeface="Menlo" panose="020B0609030804020204" pitchFamily="49" charset="0"/>
              </a:rPr>
              <a:t>,</a:t>
            </a:r>
          </a:p>
          <a:p>
            <a:pPr lvl="2"/>
            <a:r>
              <a:rPr lang="en-GB" b="0">
                <a:solidFill>
                  <a:srgbClr val="9CDCFE"/>
                </a:solidFill>
                <a:effectLst/>
                <a:latin typeface="Menlo" panose="020B0609030804020204" pitchFamily="49" charset="0"/>
              </a:rPr>
              <a:t>"from"</a:t>
            </a:r>
            <a:r>
              <a:rPr lang="en-GB" b="0">
                <a:solidFill>
                  <a:srgbClr val="CCCCCC"/>
                </a:solidFill>
                <a:effectLst/>
                <a:latin typeface="Menlo" panose="020B0609030804020204" pitchFamily="49" charset="0"/>
              </a:rPr>
              <a:t>: {</a:t>
            </a:r>
          </a:p>
          <a:p>
            <a:pPr lvl="3"/>
            <a:r>
              <a:rPr lang="en-GB" b="0">
                <a:solidFill>
                  <a:srgbClr val="9CDCFE"/>
                </a:solidFill>
                <a:effectLst/>
                <a:latin typeface="Menlo" panose="020B0609030804020204" pitchFamily="49" charset="0"/>
              </a:rPr>
              <a:t>"key"</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"ISO3"</a:t>
            </a:r>
            <a:r>
              <a:rPr lang="en-GB" b="0">
                <a:solidFill>
                  <a:srgbClr val="CCCCCC"/>
                </a:solidFill>
                <a:effectLst/>
                <a:latin typeface="Menlo" panose="020B0609030804020204" pitchFamily="49" charset="0"/>
              </a:rPr>
              <a:t>,</a:t>
            </a:r>
          </a:p>
          <a:p>
            <a:pPr lvl="3"/>
            <a:r>
              <a:rPr lang="en-GB" b="0">
                <a:solidFill>
                  <a:srgbClr val="9CDCFE"/>
                </a:solidFill>
                <a:effectLst/>
                <a:latin typeface="Menlo" panose="020B0609030804020204" pitchFamily="49" charset="0"/>
              </a:rPr>
              <a:t>"fields"</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"country"</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"value"</a:t>
            </a:r>
            <a:r>
              <a:rPr lang="en-GB" b="0">
                <a:solidFill>
                  <a:srgbClr val="CCCCCC"/>
                </a:solidFill>
                <a:effectLst/>
                <a:latin typeface="Menlo" panose="020B0609030804020204" pitchFamily="49" charset="0"/>
              </a:rPr>
              <a:t>],</a:t>
            </a:r>
          </a:p>
          <a:p>
            <a:pPr lvl="3"/>
            <a:r>
              <a:rPr lang="en-GB" b="0">
                <a:solidFill>
                  <a:srgbClr val="9CDCFE"/>
                </a:solidFill>
                <a:effectLst/>
                <a:latin typeface="Menlo" panose="020B0609030804020204" pitchFamily="49" charset="0"/>
              </a:rPr>
              <a:t>"data"</a:t>
            </a:r>
            <a:r>
              <a:rPr lang="en-GB" b="0">
                <a:solidFill>
                  <a:srgbClr val="CCCCCC"/>
                </a:solidFill>
                <a:effectLst/>
                <a:latin typeface="Menlo" panose="020B0609030804020204" pitchFamily="49" charset="0"/>
              </a:rPr>
              <a:t>: {</a:t>
            </a:r>
          </a:p>
          <a:p>
            <a:pPr lvl="3"/>
            <a:r>
              <a:rPr lang="en-GB" b="0">
                <a:solidFill>
                  <a:srgbClr val="9CDCFE"/>
                </a:solidFill>
                <a:effectLst/>
                <a:latin typeface="Menlo" panose="020B0609030804020204" pitchFamily="49" charset="0"/>
              </a:rPr>
              <a:t>"</a:t>
            </a:r>
            <a:r>
              <a:rPr lang="en-GB" b="0" err="1">
                <a:solidFill>
                  <a:srgbClr val="9CDCFE"/>
                </a:solidFill>
                <a:effectLst/>
                <a:latin typeface="Menlo" panose="020B0609030804020204" pitchFamily="49" charset="0"/>
              </a:rPr>
              <a:t>url</a:t>
            </a:r>
            <a:r>
              <a:rPr lang="en-GB" b="0">
                <a:solidFill>
                  <a:srgbClr val="9CDCFE"/>
                </a:solidFill>
                <a:effectLst/>
                <a:latin typeface="Menlo" panose="020B0609030804020204" pitchFamily="49" charset="0"/>
              </a:rPr>
              <a:t>"</a:t>
            </a:r>
            <a:r>
              <a:rPr lang="en-GB" b="0">
                <a:solidFill>
                  <a:srgbClr val="CCCCCC"/>
                </a:solidFill>
                <a:effectLst/>
                <a:latin typeface="Menlo" panose="020B0609030804020204" pitchFamily="49" charset="0"/>
              </a:rPr>
              <a:t>: </a:t>
            </a:r>
            <a:r>
              <a:rPr lang="en-GB" b="0">
                <a:solidFill>
                  <a:srgbClr val="CE9178"/>
                </a:solidFill>
                <a:effectLst/>
                <a:latin typeface="Menlo" panose="020B0609030804020204" pitchFamily="49" charset="0"/>
              </a:rPr>
              <a:t>”[…]/</a:t>
            </a:r>
            <a:r>
              <a:rPr lang="en-GB" b="0" err="1">
                <a:solidFill>
                  <a:srgbClr val="CE9178"/>
                </a:solidFill>
                <a:effectLst/>
                <a:latin typeface="Menlo" panose="020B0609030804020204" pitchFamily="49" charset="0"/>
              </a:rPr>
              <a:t>data.csv</a:t>
            </a:r>
            <a:r>
              <a:rPr lang="en-GB" b="0">
                <a:solidFill>
                  <a:srgbClr val="CE9178"/>
                </a:solidFill>
                <a:effectLst/>
                <a:latin typeface="Menlo" panose="020B0609030804020204" pitchFamily="49" charset="0"/>
              </a:rPr>
              <a:t>"</a:t>
            </a:r>
            <a:endParaRPr lang="en-GB" b="0">
              <a:solidFill>
                <a:srgbClr val="CCCCCC"/>
              </a:solidFill>
              <a:effectLst/>
              <a:latin typeface="Menlo" panose="020B0609030804020204" pitchFamily="49" charset="0"/>
            </a:endParaRPr>
          </a:p>
          <a:p>
            <a:pPr lvl="2"/>
            <a:r>
              <a:rPr lang="en-GB" b="0">
                <a:solidFill>
                  <a:srgbClr val="CCCCCC"/>
                </a:solidFill>
                <a:effectLst/>
                <a:latin typeface="Menlo" panose="020B0609030804020204" pitchFamily="49" charset="0"/>
              </a:rPr>
              <a:t>}</a:t>
            </a:r>
          </a:p>
          <a:p>
            <a:pPr lvl="2"/>
            <a:r>
              <a:rPr lang="en-GB" b="0">
                <a:solidFill>
                  <a:srgbClr val="CCCCCC"/>
                </a:solidFill>
                <a:effectLst/>
                <a:latin typeface="Menlo" panose="020B0609030804020204" pitchFamily="49" charset="0"/>
              </a:rPr>
              <a:t>}</a:t>
            </a:r>
          </a:p>
          <a:p>
            <a:pPr lvl="1"/>
            <a:r>
              <a:rPr lang="en-GB" b="0">
                <a:solidFill>
                  <a:srgbClr val="CCCCCC"/>
                </a:solidFill>
                <a:effectLst/>
                <a:latin typeface="Menlo" panose="020B0609030804020204" pitchFamily="49" charset="0"/>
              </a:rPr>
              <a:t>}</a:t>
            </a:r>
          </a:p>
          <a:p>
            <a:r>
              <a:rPr lang="en-GB" b="0">
                <a:solidFill>
                  <a:srgbClr val="CCCCCC"/>
                </a:solidFill>
                <a:effectLst/>
                <a:latin typeface="Menlo" panose="020B0609030804020204" pitchFamily="49" charset="0"/>
              </a:rPr>
              <a:t>]</a:t>
            </a:r>
          </a:p>
        </p:txBody>
      </p:sp>
      <p:sp>
        <p:nvSpPr>
          <p:cNvPr id="24" name="TextBox 23">
            <a:extLst>
              <a:ext uri="{FF2B5EF4-FFF2-40B4-BE49-F238E27FC236}">
                <a16:creationId xmlns:a16="http://schemas.microsoft.com/office/drawing/2014/main" id="{CC393A28-FE45-B623-7D6C-03AF90FEDF08}"/>
              </a:ext>
            </a:extLst>
          </p:cNvPr>
          <p:cNvSpPr txBox="1"/>
          <p:nvPr/>
        </p:nvSpPr>
        <p:spPr>
          <a:xfrm>
            <a:off x="5830243" y="1590617"/>
            <a:ext cx="5612820" cy="369332"/>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In Vega-lite, we do thi</a:t>
            </a:r>
            <a:r>
              <a:rPr lang="en-GB">
                <a:solidFill>
                  <a:schemeClr val="bg1"/>
                </a:solidFill>
                <a:latin typeface="Circular Std Book Italic" panose="020B0604020101020102" pitchFamily="34" charset="0"/>
                <a:cs typeface="Circular Std Book Italic" panose="020B0604020101020102" pitchFamily="34" charset="0"/>
              </a:rPr>
              <a:t>s with a lookup transform: </a:t>
            </a:r>
            <a:endParaRPr lang="en-GB" sz="1800">
              <a:solidFill>
                <a:schemeClr val="bg1"/>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3887207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Maps + data</a:t>
            </a:r>
          </a:p>
          <a:p>
            <a:pPr algn="l"/>
            <a:r>
              <a:rPr lang="en-GB" sz="1600">
                <a:solidFill>
                  <a:srgbClr val="36B7B4"/>
                </a:solidFill>
                <a:latin typeface="Roboto" panose="02000000000000000000" pitchFamily="2" charset="0"/>
                <a:ea typeface="Roboto" panose="02000000000000000000" pitchFamily="2" charset="0"/>
                <a:cs typeface="Roboto" panose="02000000000000000000" pitchFamily="2" charset="0"/>
              </a:rPr>
              <a:t>Making a choropleth</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sp>
        <p:nvSpPr>
          <p:cNvPr id="52" name="TextBox 51">
            <a:extLst>
              <a:ext uri="{FF2B5EF4-FFF2-40B4-BE49-F238E27FC236}">
                <a16:creationId xmlns:a16="http://schemas.microsoft.com/office/drawing/2014/main" id="{5EE83490-6546-58A2-747C-0ACBD7544209}"/>
              </a:ext>
            </a:extLst>
          </p:cNvPr>
          <p:cNvSpPr txBox="1"/>
          <p:nvPr/>
        </p:nvSpPr>
        <p:spPr>
          <a:xfrm>
            <a:off x="483220" y="1574367"/>
            <a:ext cx="8504026" cy="369332"/>
          </a:xfrm>
          <a:prstGeom prst="rect">
            <a:avLst/>
          </a:prstGeom>
          <a:noFill/>
        </p:spPr>
        <p:txBody>
          <a:bodyPr wrap="square">
            <a:spAutoFit/>
          </a:bodyPr>
          <a:lstStyle/>
          <a:p>
            <a:pPr algn="l"/>
            <a:r>
              <a:rPr lang="en-GB" sz="1800">
                <a:solidFill>
                  <a:schemeClr val="bg1"/>
                </a:solidFill>
                <a:latin typeface="Circular Std Book Italic" panose="020B0604020101020102" pitchFamily="34" charset="0"/>
                <a:cs typeface="Circular Std Book Italic" panose="020B0604020101020102" pitchFamily="34" charset="0"/>
              </a:rPr>
              <a:t>By matching every country, we create a choropleth:</a:t>
            </a:r>
          </a:p>
        </p:txBody>
      </p:sp>
      <p:pic>
        <p:nvPicPr>
          <p:cNvPr id="14" name="Picture 13" descr="A map of the world with different colored countries/regions&#10;&#10;Description automatically generated">
            <a:extLst>
              <a:ext uri="{FF2B5EF4-FFF2-40B4-BE49-F238E27FC236}">
                <a16:creationId xmlns:a16="http://schemas.microsoft.com/office/drawing/2014/main" id="{F88E65A6-EB3C-48ED-A5B5-C570E310F1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9033" y="2176274"/>
            <a:ext cx="7772400" cy="4541431"/>
          </a:xfrm>
          <a:prstGeom prst="rect">
            <a:avLst/>
          </a:prstGeom>
        </p:spPr>
      </p:pic>
    </p:spTree>
    <p:extLst>
      <p:ext uri="{BB962C8B-B14F-4D97-AF65-F5344CB8AC3E}">
        <p14:creationId xmlns:p14="http://schemas.microsoft.com/office/powerpoint/2010/main" val="4141923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761315" y="2353011"/>
            <a:ext cx="8781037" cy="2387600"/>
          </a:xfrm>
        </p:spPr>
        <p:txBody>
          <a:bodyPr>
            <a:normAutofit fontScale="90000"/>
          </a:bodyPr>
          <a:lstStyle/>
          <a:p>
            <a:pPr algn="l"/>
            <a:r>
              <a:rPr lang="en-GB">
                <a:solidFill>
                  <a:schemeClr val="bg1"/>
                </a:solidFill>
                <a:latin typeface="Circular Std Book Italic" panose="020B0604020101020102" pitchFamily="34" charset="0"/>
                <a:cs typeface="Circular Std Book Italic" panose="020B0604020101020102" pitchFamily="34" charset="0"/>
              </a:rPr>
              <a:t>Practical session</a:t>
            </a:r>
            <a:r>
              <a:rPr lang="en-GB" sz="7200">
                <a:solidFill>
                  <a:srgbClr val="36B7B4"/>
                </a:solidFill>
                <a:latin typeface="Circular Std Book Italic" panose="020B0604020101020102" pitchFamily="34" charset="0"/>
                <a:cs typeface="Circular Std Book Italic" panose="020B0604020101020102" pitchFamily="34" charset="0"/>
              </a:rPr>
              <a:t>.</a:t>
            </a:r>
            <a:br>
              <a:rPr lang="en-GB" sz="7200">
                <a:solidFill>
                  <a:srgbClr val="36B7B4"/>
                </a:solidFill>
                <a:latin typeface="Circular Std Book Italic" panose="020B0604020101020102" pitchFamily="34" charset="0"/>
                <a:cs typeface="Circular Std Book Italic" panose="020B0604020101020102" pitchFamily="34" charset="0"/>
              </a:rPr>
            </a:br>
            <a:br>
              <a:rPr lang="en-GB" sz="7200">
                <a:solidFill>
                  <a:srgbClr val="36B7B4"/>
                </a:solidFill>
                <a:latin typeface="Circular Std Book Italic" panose="020B0604020101020102" pitchFamily="34" charset="0"/>
                <a:cs typeface="Circular Std Book Italic" panose="020B0604020101020102" pitchFamily="34" charset="0"/>
              </a:rPr>
            </a:br>
            <a:r>
              <a:rPr lang="en-GB" sz="3600">
                <a:solidFill>
                  <a:srgbClr val="36B7B4"/>
                </a:solidFill>
                <a:latin typeface="Circular Std Book Italic" panose="020B0604020101020102" pitchFamily="34" charset="0"/>
                <a:cs typeface="Circular Std Book Italic" panose="020B0604020101020102" pitchFamily="34" charset="0"/>
                <a:hlinkClick r:id="rId2">
                  <a:extLst>
                    <a:ext uri="{A12FA001-AC4F-418D-AE19-62706E023703}">
                      <ahyp:hlinkClr xmlns:ahyp="http://schemas.microsoft.com/office/drawing/2018/hyperlinkcolor" val="tx"/>
                    </a:ext>
                  </a:extLst>
                </a:hlinkClick>
              </a:rPr>
              <a:t>https://rapidcharts.io/maps</a:t>
            </a:r>
            <a:r>
              <a:rPr lang="en-GB" sz="3600">
                <a:solidFill>
                  <a:srgbClr val="36B7B4"/>
                </a:solidFill>
                <a:latin typeface="Circular Std Book Italic" panose="020B0604020101020102" pitchFamily="34" charset="0"/>
                <a:cs typeface="Circular Std Book Italic" panose="020B0604020101020102" pitchFamily="34" charset="0"/>
              </a:rPr>
              <a:t> </a:t>
            </a:r>
            <a:endParaRPr lang="en-GB">
              <a:solidFill>
                <a:srgbClr val="36B7B4"/>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3"/>
          <a:stretch>
            <a:fillRect/>
          </a:stretch>
        </p:blipFill>
        <p:spPr>
          <a:xfrm rot="10800000">
            <a:off x="8982075" y="186232"/>
            <a:ext cx="3209925" cy="6105525"/>
          </a:xfrm>
          <a:prstGeom prst="rect">
            <a:avLst/>
          </a:prstGeom>
        </p:spPr>
      </p:pic>
    </p:spTree>
    <p:extLst>
      <p:ext uri="{BB962C8B-B14F-4D97-AF65-F5344CB8AC3E}">
        <p14:creationId xmlns:p14="http://schemas.microsoft.com/office/powerpoint/2010/main" val="693570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239347" y="5251267"/>
            <a:ext cx="12175075" cy="2387600"/>
          </a:xfrm>
        </p:spPr>
        <p:txBody>
          <a:bodyPr>
            <a:normAutofit fontScale="90000"/>
          </a:bodyPr>
          <a:lstStyle/>
          <a:p>
            <a:pPr algn="l"/>
            <a:r>
              <a:rPr lang="en-GB">
                <a:solidFill>
                  <a:schemeClr val="bg1"/>
                </a:solidFill>
                <a:latin typeface="Circular Std Book Italic" panose="020B0604020101020102" pitchFamily="34" charset="0"/>
                <a:cs typeface="Circular Std Book Italic" panose="020B0604020101020102" pitchFamily="34" charset="0"/>
              </a:rPr>
              <a:t>Break</a:t>
            </a:r>
            <a:r>
              <a:rPr lang="en-GB" sz="7200">
                <a:solidFill>
                  <a:srgbClr val="36B7B4"/>
                </a:solidFill>
                <a:latin typeface="Circular Std Book Italic" panose="020B0604020101020102" pitchFamily="34" charset="0"/>
                <a:cs typeface="Circular Std Book Italic" panose="020B0604020101020102" pitchFamily="34" charset="0"/>
              </a:rPr>
              <a:t>.</a:t>
            </a:r>
            <a:br>
              <a:rPr lang="en-GB" sz="7200">
                <a:solidFill>
                  <a:srgbClr val="36B7B4"/>
                </a:solidFill>
                <a:latin typeface="Circular Std Book Italic" panose="020B0604020101020102" pitchFamily="34" charset="0"/>
                <a:cs typeface="Circular Std Book Italic" panose="020B0604020101020102" pitchFamily="34" charset="0"/>
              </a:rPr>
            </a:br>
            <a:br>
              <a:rPr lang="en-GB" sz="1800">
                <a:solidFill>
                  <a:srgbClr val="36B7B4"/>
                </a:solidFill>
                <a:latin typeface="Circular Std Book Italic" panose="020B0604020101020102" pitchFamily="34" charset="0"/>
                <a:cs typeface="Circular Std Book Italic" panose="020B0604020101020102" pitchFamily="34" charset="0"/>
              </a:rPr>
            </a:br>
            <a:r>
              <a:rPr lang="en-GB" sz="1800">
                <a:solidFill>
                  <a:srgbClr val="36B7B4"/>
                </a:solidFill>
                <a:latin typeface="Circular Std Book Italic" panose="020B0604020101020102" pitchFamily="34" charset="0"/>
                <a:cs typeface="Circular Std Book Italic" panose="020B0604020101020102" pitchFamily="34" charset="0"/>
              </a:rPr>
              <a:t>Take a look at the maps on the </a:t>
            </a:r>
            <a:r>
              <a:rPr lang="en-GB" sz="1800" err="1">
                <a:solidFill>
                  <a:srgbClr val="36B7B4"/>
                </a:solidFill>
                <a:latin typeface="Circular Std Book Italic" panose="020B0604020101020102" pitchFamily="34" charset="0"/>
                <a:cs typeface="Circular Std Book Italic" panose="020B0604020101020102" pitchFamily="34" charset="0"/>
              </a:rPr>
              <a:t>rapidcharts</a:t>
            </a:r>
            <a:r>
              <a:rPr lang="en-GB" sz="1800">
                <a:solidFill>
                  <a:srgbClr val="36B7B4"/>
                </a:solidFill>
                <a:latin typeface="Circular Std Book Italic" panose="020B0604020101020102" pitchFamily="34" charset="0"/>
                <a:cs typeface="Circular Std Book Italic" panose="020B0604020101020102" pitchFamily="34" charset="0"/>
              </a:rPr>
              <a:t> site</a:t>
            </a:r>
            <a:br>
              <a:rPr lang="en-GB" sz="1800">
                <a:solidFill>
                  <a:srgbClr val="36B7B4"/>
                </a:solidFill>
                <a:latin typeface="Circular Std Book Italic" panose="020B0604020101020102" pitchFamily="34" charset="0"/>
                <a:cs typeface="Circular Std Book Italic" panose="020B0604020101020102" pitchFamily="34" charset="0"/>
              </a:rPr>
            </a:br>
            <a:br>
              <a:rPr lang="en-GB" sz="1800">
                <a:solidFill>
                  <a:srgbClr val="36B7B4"/>
                </a:solidFill>
                <a:latin typeface="Circular Std Book Italic" panose="020B0604020101020102" pitchFamily="34" charset="0"/>
                <a:cs typeface="Circular Std Book Italic" panose="020B0604020101020102" pitchFamily="34" charset="0"/>
              </a:rPr>
            </a:br>
            <a:r>
              <a:rPr lang="en-GB" sz="1800" b="1">
                <a:solidFill>
                  <a:srgbClr val="F4C245"/>
                </a:solidFill>
                <a:latin typeface="Circular Std Book Italic" panose="020B0604020101020102" pitchFamily="34" charset="0"/>
                <a:cs typeface="Circular Std Book Italic" panose="020B0604020101020102" pitchFamily="34" charset="0"/>
                <a:hlinkClick r:id="rId2">
                  <a:extLst>
                    <a:ext uri="{A12FA001-AC4F-418D-AE19-62706E023703}">
                      <ahyp:hlinkClr xmlns:ahyp="http://schemas.microsoft.com/office/drawing/2018/hyperlinkcolor" val="tx"/>
                    </a:ext>
                  </a:extLst>
                </a:hlinkClick>
              </a:rPr>
              <a:t>https://www.rdeconomist.github.io/maps</a:t>
            </a:r>
            <a:r>
              <a:rPr lang="en-GB" sz="1800" b="1">
                <a:solidFill>
                  <a:srgbClr val="F4C245"/>
                </a:solidFill>
                <a:latin typeface="Circular Std Book Italic" panose="020B0604020101020102" pitchFamily="34" charset="0"/>
                <a:cs typeface="Circular Std Book Italic" panose="020B0604020101020102" pitchFamily="34" charset="0"/>
              </a:rPr>
              <a:t> </a:t>
            </a: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r>
              <a:rPr lang="en-GB" sz="1800" i="1">
                <a:solidFill>
                  <a:srgbClr val="F4C245"/>
                </a:solidFill>
                <a:latin typeface="Circular Std Book Italic" panose="020B0604020101020102" pitchFamily="34" charset="0"/>
                <a:cs typeface="Circular Std Book Italic" panose="020B0604020101020102" pitchFamily="34" charset="0"/>
              </a:rPr>
              <a:t>Copy the following two files to your GitHub:</a:t>
            </a: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r>
              <a:rPr lang="en-GB" sz="1800" b="1">
                <a:solidFill>
                  <a:srgbClr val="F4C245"/>
                </a:solidFill>
                <a:latin typeface="Circular Std Book Italic" panose="020B0604020101020102" pitchFamily="34" charset="0"/>
                <a:cs typeface="Circular Std Book Italic" panose="020B0604020101020102" pitchFamily="34" charset="0"/>
              </a:rPr>
              <a:t>File:  </a:t>
            </a:r>
            <a:r>
              <a:rPr lang="en-GB" sz="2000" err="1">
                <a:solidFill>
                  <a:schemeClr val="bg1"/>
                </a:solidFill>
                <a:latin typeface="Circular Std Book Italic" panose="020B0604020101020102" pitchFamily="34" charset="0"/>
                <a:cs typeface="Circular Std Book Italic" panose="020B0604020101020102" pitchFamily="34" charset="0"/>
              </a:rPr>
              <a:t>github.com</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jhellingsdata</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RADataHub</a:t>
            </a:r>
            <a:r>
              <a:rPr lang="en-GB" sz="2000">
                <a:solidFill>
                  <a:schemeClr val="bg1"/>
                </a:solidFill>
                <a:latin typeface="Circular Std Book Italic" panose="020B0604020101020102" pitchFamily="34" charset="0"/>
                <a:cs typeface="Circular Std Book Italic" panose="020B0604020101020102" pitchFamily="34" charset="0"/>
              </a:rPr>
              <a:t>/blob/main/</a:t>
            </a:r>
            <a:r>
              <a:rPr lang="en-GB" sz="2000" err="1">
                <a:solidFill>
                  <a:schemeClr val="bg1"/>
                </a:solidFill>
                <a:latin typeface="Circular Std Book Italic" panose="020B0604020101020102" pitchFamily="34" charset="0"/>
                <a:cs typeface="Circular Std Book Italic" panose="020B0604020101020102" pitchFamily="34" charset="0"/>
              </a:rPr>
              <a:t>misc</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Guinness_Map</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UK_LADs.topojson</a:t>
            </a:r>
            <a:br>
              <a:rPr lang="en-GB" sz="2000" b="1">
                <a:solidFill>
                  <a:srgbClr val="F4C245"/>
                </a:solidFill>
                <a:latin typeface="Circular Std Book Italic" panose="020B0604020101020102" pitchFamily="34" charset="0"/>
                <a:cs typeface="Circular Std Book Italic" panose="020B0604020101020102" pitchFamily="34" charset="0"/>
              </a:rPr>
            </a:br>
            <a:r>
              <a:rPr lang="en-GB" sz="2000" b="1">
                <a:solidFill>
                  <a:srgbClr val="F4C245"/>
                </a:solidFill>
                <a:latin typeface="Circular Std Book Italic" panose="020B0604020101020102" pitchFamily="34" charset="0"/>
                <a:cs typeface="Circular Std Book Italic" panose="020B0604020101020102" pitchFamily="34" charset="0"/>
              </a:rPr>
              <a:t> </a:t>
            </a:r>
            <a:br>
              <a:rPr lang="en-GB" sz="2000" b="1">
                <a:solidFill>
                  <a:srgbClr val="F4C245"/>
                </a:solidFill>
                <a:latin typeface="Circular Std Book Italic" panose="020B0604020101020102" pitchFamily="34" charset="0"/>
                <a:cs typeface="Circular Std Book Italic" panose="020B0604020101020102" pitchFamily="34" charset="0"/>
              </a:rPr>
            </a:br>
            <a:r>
              <a:rPr lang="en-GB" sz="2000" b="1">
                <a:solidFill>
                  <a:srgbClr val="F4C245"/>
                </a:solidFill>
                <a:latin typeface="Circular Std Book Italic" panose="020B0604020101020102" pitchFamily="34" charset="0"/>
                <a:cs typeface="Circular Std Book Italic" panose="020B0604020101020102" pitchFamily="34" charset="0"/>
              </a:rPr>
              <a:t>Raw: </a:t>
            </a:r>
            <a:r>
              <a:rPr lang="en-GB" sz="2000" err="1">
                <a:solidFill>
                  <a:schemeClr val="bg1"/>
                </a:solidFill>
                <a:latin typeface="Circular Std Book Italic" panose="020B0604020101020102" pitchFamily="34" charset="0"/>
                <a:cs typeface="Circular Std Book Italic" panose="020B0604020101020102" pitchFamily="34" charset="0"/>
              </a:rPr>
              <a:t>github.com</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jhellingsdata</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RADataHub</a:t>
            </a:r>
            <a:r>
              <a:rPr lang="en-GB" sz="2000">
                <a:solidFill>
                  <a:schemeClr val="bg1"/>
                </a:solidFill>
                <a:latin typeface="Circular Std Book Italic" panose="020B0604020101020102" pitchFamily="34" charset="0"/>
                <a:cs typeface="Circular Std Book Italic" panose="020B0604020101020102" pitchFamily="34" charset="0"/>
              </a:rPr>
              <a:t>/raw/refs/heads/main/</a:t>
            </a:r>
            <a:r>
              <a:rPr lang="en-GB" sz="2000" err="1">
                <a:solidFill>
                  <a:schemeClr val="bg1"/>
                </a:solidFill>
                <a:latin typeface="Circular Std Book Italic" panose="020B0604020101020102" pitchFamily="34" charset="0"/>
                <a:cs typeface="Circular Std Book Italic" panose="020B0604020101020102" pitchFamily="34" charset="0"/>
              </a:rPr>
              <a:t>misc</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Guinness_Map</a:t>
            </a:r>
            <a:r>
              <a:rPr lang="en-GB" sz="2000">
                <a:solidFill>
                  <a:schemeClr val="bg1"/>
                </a:solidFill>
                <a:latin typeface="Circular Std Book Italic" panose="020B0604020101020102" pitchFamily="34" charset="0"/>
                <a:cs typeface="Circular Std Book Italic" panose="020B0604020101020102" pitchFamily="34" charset="0"/>
              </a:rPr>
              <a:t>/</a:t>
            </a:r>
            <a:r>
              <a:rPr lang="en-GB" sz="2000" err="1">
                <a:solidFill>
                  <a:schemeClr val="bg1"/>
                </a:solidFill>
                <a:latin typeface="Circular Std Book Italic" panose="020B0604020101020102" pitchFamily="34" charset="0"/>
                <a:cs typeface="Circular Std Book Italic" panose="020B0604020101020102" pitchFamily="34" charset="0"/>
              </a:rPr>
              <a:t>UK_LADs.topojson</a:t>
            </a: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r>
              <a:rPr lang="en-GB" sz="2000" b="0" i="0">
                <a:solidFill>
                  <a:srgbClr val="F4C245"/>
                </a:solidFill>
                <a:effectLst/>
                <a:latin typeface="Circular Std Book Italic" panose="020B0604020101020102" pitchFamily="34" charset="0"/>
                <a:cs typeface="Circular Std Book Italic" panose="020B0604020101020102" pitchFamily="34" charset="0"/>
              </a:rPr>
              <a:t>File:</a:t>
            </a:r>
            <a:r>
              <a:rPr lang="en-GB" sz="2000" b="0" i="0">
                <a:solidFill>
                  <a:srgbClr val="A5D6FF"/>
                </a:solidFill>
                <a:effectLst/>
                <a:latin typeface="Circular Std Book Italic" panose="020B0604020101020102" pitchFamily="34" charset="0"/>
                <a:cs typeface="Circular Std Book Italic" panose="020B0604020101020102" pitchFamily="34" charset="0"/>
              </a:rPr>
              <a:t>  </a:t>
            </a:r>
            <a:r>
              <a:rPr lang="en-GB" sz="2000" b="0" i="0" err="1">
                <a:solidFill>
                  <a:schemeClr val="bg1"/>
                </a:solidFill>
                <a:effectLst/>
                <a:latin typeface="Circular Std Book Italic" panose="020B0604020101020102" pitchFamily="34" charset="0"/>
                <a:cs typeface="Circular Std Book Italic" panose="020B0604020101020102" pitchFamily="34" charset="0"/>
              </a:rPr>
              <a:t>github.com</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jhellingsdata</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RADataHub</a:t>
            </a:r>
            <a:r>
              <a:rPr lang="en-GB" sz="2000" b="0" i="0">
                <a:solidFill>
                  <a:schemeClr val="bg1"/>
                </a:solidFill>
                <a:effectLst/>
                <a:latin typeface="Circular Std Book Italic" panose="020B0604020101020102" pitchFamily="34" charset="0"/>
                <a:cs typeface="Circular Std Book Italic" panose="020B0604020101020102" pitchFamily="34" charset="0"/>
              </a:rPr>
              <a:t>/blob/main/</a:t>
            </a:r>
            <a:r>
              <a:rPr lang="en-GB" sz="2000" b="0" i="0" err="1">
                <a:solidFill>
                  <a:schemeClr val="bg1"/>
                </a:solidFill>
                <a:effectLst/>
                <a:latin typeface="Circular Std Book Italic" panose="020B0604020101020102" pitchFamily="34" charset="0"/>
                <a:cs typeface="Circular Std Book Italic" panose="020B0604020101020102" pitchFamily="34" charset="0"/>
              </a:rPr>
              <a:t>misc</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Guinness_Map</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pint_data.csv</a:t>
            </a:r>
            <a:br>
              <a:rPr lang="en-GB" sz="2000" b="0" i="0">
                <a:solidFill>
                  <a:schemeClr val="bg1"/>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r>
              <a:rPr lang="en-GB" sz="2000" b="0" i="0">
                <a:solidFill>
                  <a:srgbClr val="F4C245"/>
                </a:solidFill>
                <a:effectLst/>
                <a:latin typeface="Circular Std Book Italic" panose="020B0604020101020102" pitchFamily="34" charset="0"/>
                <a:cs typeface="Circular Std Book Italic" panose="020B0604020101020102" pitchFamily="34" charset="0"/>
              </a:rPr>
              <a:t>Raw: </a:t>
            </a:r>
            <a:r>
              <a:rPr lang="en-GB" sz="2000" b="0" i="0" err="1">
                <a:solidFill>
                  <a:schemeClr val="bg1"/>
                </a:solidFill>
                <a:effectLst/>
                <a:latin typeface="Circular Std Book Italic" panose="020B0604020101020102" pitchFamily="34" charset="0"/>
                <a:cs typeface="Circular Std Book Italic" panose="020B0604020101020102" pitchFamily="34" charset="0"/>
              </a:rPr>
              <a:t>github.com</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jhellingsdata</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RADataHub</a:t>
            </a:r>
            <a:r>
              <a:rPr lang="en-GB" sz="2000" b="0" i="0">
                <a:solidFill>
                  <a:schemeClr val="bg1"/>
                </a:solidFill>
                <a:effectLst/>
                <a:latin typeface="Circular Std Book Italic" panose="020B0604020101020102" pitchFamily="34" charset="0"/>
                <a:cs typeface="Circular Std Book Italic" panose="020B0604020101020102" pitchFamily="34" charset="0"/>
              </a:rPr>
              <a:t>/raw/refs/heads/main/</a:t>
            </a:r>
            <a:r>
              <a:rPr lang="en-GB" sz="2000" b="0" i="0" err="1">
                <a:solidFill>
                  <a:schemeClr val="bg1"/>
                </a:solidFill>
                <a:effectLst/>
                <a:latin typeface="Circular Std Book Italic" panose="020B0604020101020102" pitchFamily="34" charset="0"/>
                <a:cs typeface="Circular Std Book Italic" panose="020B0604020101020102" pitchFamily="34" charset="0"/>
              </a:rPr>
              <a:t>misc</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Guinness_Map</a:t>
            </a:r>
            <a:r>
              <a:rPr lang="en-GB" sz="2000" b="0" i="0">
                <a:solidFill>
                  <a:schemeClr val="bg1"/>
                </a:solidFill>
                <a:effectLst/>
                <a:latin typeface="Circular Std Book Italic" panose="020B0604020101020102" pitchFamily="34" charset="0"/>
                <a:cs typeface="Circular Std Book Italic" panose="020B0604020101020102" pitchFamily="34" charset="0"/>
              </a:rPr>
              <a:t>/</a:t>
            </a:r>
            <a:r>
              <a:rPr lang="en-GB" sz="2000" b="0" i="0" err="1">
                <a:solidFill>
                  <a:schemeClr val="bg1"/>
                </a:solidFill>
                <a:effectLst/>
                <a:latin typeface="Circular Std Book Italic" panose="020B0604020101020102" pitchFamily="34" charset="0"/>
                <a:cs typeface="Circular Std Book Italic" panose="020B0604020101020102" pitchFamily="34" charset="0"/>
              </a:rPr>
              <a:t>pint_data.csv</a:t>
            </a:r>
            <a:br>
              <a:rPr lang="en-GB" sz="20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endParaRPr lang="en-GB" b="1">
              <a:solidFill>
                <a:srgbClr val="F4C245"/>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323244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86745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20 economies that drive the world</a:t>
            </a:r>
            <a:r>
              <a:rPr lang="en-GB" sz="4800">
                <a:solidFill>
                  <a:srgbClr val="F4C245"/>
                </a:solidFill>
                <a:latin typeface="Roboto" panose="02000000000000000000" pitchFamily="2" charset="0"/>
                <a:ea typeface="Roboto" panose="02000000000000000000" pitchFamily="2" charset="0"/>
                <a:cs typeface="Roboto" panose="02000000000000000000" pitchFamily="2" charset="0"/>
              </a:rPr>
              <a:t>.</a:t>
            </a:r>
          </a:p>
          <a:p>
            <a:pPr algn="l"/>
            <a:r>
              <a:rPr lang="en-GB" sz="1600" i="1">
                <a:solidFill>
                  <a:srgbClr val="36B7B4"/>
                </a:solidFill>
                <a:latin typeface="Times New Roman" panose="02020603050405020304" pitchFamily="18" charset="0"/>
                <a:ea typeface="Roboto" panose="02000000000000000000" pitchFamily="2" charset="0"/>
                <a:cs typeface="Times New Roman" panose="02020603050405020304" pitchFamily="18" charset="0"/>
              </a:rPr>
              <a:t>Plus the UK, number 21…</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a:extLst>
              <a:ext uri="{FF2B5EF4-FFF2-40B4-BE49-F238E27FC236}">
                <a16:creationId xmlns:a16="http://schemas.microsoft.com/office/drawing/2014/main" id="{E1DE07B5-4C86-E4B2-E4FA-4FD9EC1D982C}"/>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76400" y="1531293"/>
            <a:ext cx="8839199" cy="5125168"/>
          </a:xfrm>
          <a:prstGeom prst="rect">
            <a:avLst/>
          </a:prstGeom>
        </p:spPr>
      </p:pic>
    </p:spTree>
    <p:extLst>
      <p:ext uri="{BB962C8B-B14F-4D97-AF65-F5344CB8AC3E}">
        <p14:creationId xmlns:p14="http://schemas.microsoft.com/office/powerpoint/2010/main" val="4002690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239347" y="5251267"/>
            <a:ext cx="11114453" cy="2387600"/>
          </a:xfrm>
        </p:spPr>
        <p:txBody>
          <a:bodyPr>
            <a:normAutofit fontScale="90000"/>
          </a:bodyPr>
          <a:lstStyle/>
          <a:p>
            <a:pPr algn="l"/>
            <a:r>
              <a:rPr lang="en-GB">
                <a:solidFill>
                  <a:schemeClr val="bg1"/>
                </a:solidFill>
                <a:latin typeface="Circular Std Book Italic" panose="020B0604020101020102" pitchFamily="34" charset="0"/>
                <a:cs typeface="Circular Std Book Italic" panose="020B0604020101020102" pitchFamily="34" charset="0"/>
              </a:rPr>
              <a:t>Break</a:t>
            </a:r>
            <a:r>
              <a:rPr lang="en-GB" sz="7200">
                <a:solidFill>
                  <a:srgbClr val="36B7B4"/>
                </a:solidFill>
                <a:latin typeface="Circular Std Book Italic" panose="020B0604020101020102" pitchFamily="34" charset="0"/>
                <a:cs typeface="Circular Std Book Italic" panose="020B0604020101020102" pitchFamily="34" charset="0"/>
              </a:rPr>
              <a:t>.</a:t>
            </a:r>
            <a:br>
              <a:rPr lang="en-GB" sz="7200">
                <a:solidFill>
                  <a:srgbClr val="36B7B4"/>
                </a:solidFill>
                <a:latin typeface="Circular Std Book Italic" panose="020B0604020101020102" pitchFamily="34" charset="0"/>
                <a:cs typeface="Circular Std Book Italic" panose="020B0604020101020102" pitchFamily="34" charset="0"/>
              </a:rPr>
            </a:br>
            <a:br>
              <a:rPr lang="en-GB" sz="1800">
                <a:solidFill>
                  <a:srgbClr val="36B7B4"/>
                </a:solidFill>
                <a:latin typeface="Circular Std Book Italic" panose="020B0604020101020102" pitchFamily="34" charset="0"/>
                <a:cs typeface="Circular Std Book Italic" panose="020B0604020101020102" pitchFamily="34" charset="0"/>
              </a:rPr>
            </a:br>
            <a:r>
              <a:rPr lang="en-GB" sz="1800">
                <a:solidFill>
                  <a:srgbClr val="36B7B4"/>
                </a:solidFill>
                <a:latin typeface="Circular Std Book Italic" panose="020B0604020101020102" pitchFamily="34" charset="0"/>
                <a:cs typeface="Circular Std Book Italic" panose="020B0604020101020102" pitchFamily="34" charset="0"/>
              </a:rPr>
              <a:t>Take a look at the maps on the </a:t>
            </a:r>
            <a:r>
              <a:rPr lang="en-GB" sz="1800" err="1">
                <a:solidFill>
                  <a:srgbClr val="36B7B4"/>
                </a:solidFill>
                <a:latin typeface="Circular Std Book Italic" panose="020B0604020101020102" pitchFamily="34" charset="0"/>
                <a:cs typeface="Circular Std Book Italic" panose="020B0604020101020102" pitchFamily="34" charset="0"/>
              </a:rPr>
              <a:t>rapidcharts</a:t>
            </a:r>
            <a:r>
              <a:rPr lang="en-GB" sz="1800">
                <a:solidFill>
                  <a:srgbClr val="36B7B4"/>
                </a:solidFill>
                <a:latin typeface="Circular Std Book Italic" panose="020B0604020101020102" pitchFamily="34" charset="0"/>
                <a:cs typeface="Circular Std Book Italic" panose="020B0604020101020102" pitchFamily="34" charset="0"/>
              </a:rPr>
              <a:t> site</a:t>
            </a:r>
            <a:br>
              <a:rPr lang="en-GB" sz="1800">
                <a:solidFill>
                  <a:srgbClr val="36B7B4"/>
                </a:solidFill>
                <a:latin typeface="Circular Std Book Italic" panose="020B0604020101020102" pitchFamily="34" charset="0"/>
                <a:cs typeface="Circular Std Book Italic" panose="020B0604020101020102" pitchFamily="34" charset="0"/>
              </a:rPr>
            </a:br>
            <a:br>
              <a:rPr lang="en-GB" sz="1800">
                <a:solidFill>
                  <a:srgbClr val="36B7B4"/>
                </a:solidFill>
                <a:latin typeface="Circular Std Book Italic" panose="020B0604020101020102" pitchFamily="34" charset="0"/>
                <a:cs typeface="Circular Std Book Italic" panose="020B0604020101020102" pitchFamily="34" charset="0"/>
              </a:rPr>
            </a:br>
            <a:r>
              <a:rPr lang="en-GB" sz="1800" b="1">
                <a:solidFill>
                  <a:srgbClr val="F4C245"/>
                </a:solidFill>
                <a:latin typeface="Circular Std Book Italic" panose="020B0604020101020102" pitchFamily="34" charset="0"/>
                <a:cs typeface="Circular Std Book Italic" panose="020B0604020101020102" pitchFamily="34" charset="0"/>
                <a:hlinkClick r:id="rId2">
                  <a:extLst>
                    <a:ext uri="{A12FA001-AC4F-418D-AE19-62706E023703}">
                      <ahyp:hlinkClr xmlns:ahyp="http://schemas.microsoft.com/office/drawing/2018/hyperlinkcolor" val="tx"/>
                    </a:ext>
                  </a:extLst>
                </a:hlinkClick>
              </a:rPr>
              <a:t>https://www.rdeconomist.github.io/maps</a:t>
            </a:r>
            <a:r>
              <a:rPr lang="en-GB" sz="1800" b="1">
                <a:solidFill>
                  <a:srgbClr val="F4C245"/>
                </a:solidFill>
                <a:latin typeface="Circular Std Book Italic" panose="020B0604020101020102" pitchFamily="34" charset="0"/>
                <a:cs typeface="Circular Std Book Italic" panose="020B0604020101020102" pitchFamily="34" charset="0"/>
              </a:rPr>
              <a:t> </a:t>
            </a: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r>
              <a:rPr lang="en-GB" sz="1800" i="1">
                <a:solidFill>
                  <a:srgbClr val="F4C245"/>
                </a:solidFill>
                <a:latin typeface="Circular Std Book Italic" panose="020B0604020101020102" pitchFamily="34" charset="0"/>
                <a:cs typeface="Circular Std Book Italic" panose="020B0604020101020102" pitchFamily="34" charset="0"/>
              </a:rPr>
              <a:t>Copy the following two files to your GitHub:</a:t>
            </a:r>
            <a:br>
              <a:rPr lang="en-GB" sz="18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r>
              <a:rPr lang="en-GB" sz="1800" b="1">
                <a:solidFill>
                  <a:srgbClr val="F4C245"/>
                </a:solidFill>
                <a:latin typeface="Circular Std Book Italic" panose="020B0604020101020102" pitchFamily="34" charset="0"/>
                <a:cs typeface="Circular Std Book Italic" panose="020B0604020101020102" pitchFamily="34" charset="0"/>
              </a:rPr>
              <a:t>File:  </a:t>
            </a:r>
            <a:r>
              <a:rPr lang="en-GB" sz="2000">
                <a:solidFill>
                  <a:srgbClr val="F4C245"/>
                </a:solidFill>
                <a:latin typeface="Circular Std Book Italic" panose="020B0604020101020102" pitchFamily="34" charset="0"/>
                <a:cs typeface="Circular Std Book Italic" panose="020B0604020101020102" pitchFamily="34" charset="0"/>
                <a:hlinkClick r:id="rId3"/>
              </a:rPr>
              <a:t>https://github.com/RDeconomist/RDeconomist.github.io/blob/main/charts/maps/geoUSStates.json</a:t>
            </a:r>
            <a:br>
              <a:rPr lang="en-GB" sz="2000" b="1">
                <a:solidFill>
                  <a:srgbClr val="F4C245"/>
                </a:solidFill>
                <a:latin typeface="Circular Std Book Italic" panose="020B0604020101020102" pitchFamily="34" charset="0"/>
                <a:cs typeface="Circular Std Book Italic" panose="020B0604020101020102" pitchFamily="34" charset="0"/>
              </a:rPr>
            </a:br>
            <a:r>
              <a:rPr lang="en-GB" sz="2000" b="1">
                <a:solidFill>
                  <a:srgbClr val="F4C245"/>
                </a:solidFill>
                <a:latin typeface="Circular Std Book Italic" panose="020B0604020101020102" pitchFamily="34" charset="0"/>
                <a:cs typeface="Circular Std Book Italic" panose="020B0604020101020102" pitchFamily="34" charset="0"/>
              </a:rPr>
              <a:t> </a:t>
            </a:r>
            <a:br>
              <a:rPr lang="en-GB" sz="2000" b="1">
                <a:solidFill>
                  <a:srgbClr val="F4C245"/>
                </a:solidFill>
                <a:latin typeface="Circular Std Book Italic" panose="020B0604020101020102" pitchFamily="34" charset="0"/>
                <a:cs typeface="Circular Std Book Italic" panose="020B0604020101020102" pitchFamily="34" charset="0"/>
              </a:rPr>
            </a:br>
            <a:r>
              <a:rPr lang="en-GB" sz="2000" b="1">
                <a:solidFill>
                  <a:srgbClr val="F4C245"/>
                </a:solidFill>
                <a:latin typeface="Circular Std Book Italic" panose="020B0604020101020102" pitchFamily="34" charset="0"/>
                <a:cs typeface="Circular Std Book Italic" panose="020B0604020101020102" pitchFamily="34" charset="0"/>
              </a:rPr>
              <a:t>Raw: </a:t>
            </a:r>
            <a:r>
              <a:rPr lang="en-GB" sz="2000" b="0" i="0">
                <a:solidFill>
                  <a:srgbClr val="A5D6FF"/>
                </a:solidFill>
                <a:effectLst/>
                <a:latin typeface="Circular Std Book Italic" panose="020B0604020101020102" pitchFamily="34" charset="0"/>
                <a:cs typeface="Circular Std Book Italic" panose="020B0604020101020102" pitchFamily="34" charset="0"/>
                <a:hlinkClick r:id="rId4"/>
              </a:rPr>
              <a:t>https://raw.githubusercontent.com/RDeconomist/RDeconomist.github.io/main/charts/maps/geoUSStates.json</a:t>
            </a:r>
            <a:r>
              <a:rPr lang="en-GB" sz="2000" b="0" i="0">
                <a:solidFill>
                  <a:srgbClr val="A5D6FF"/>
                </a:solidFill>
                <a:effectLst/>
                <a:latin typeface="Circular Std Book Italic" panose="020B0604020101020102" pitchFamily="34" charset="0"/>
                <a:cs typeface="Circular Std Book Italic" panose="020B0604020101020102" pitchFamily="34" charset="0"/>
              </a:rPr>
              <a:t> </a:t>
            </a: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r>
              <a:rPr lang="en-GB" sz="2000" b="0" i="0">
                <a:solidFill>
                  <a:srgbClr val="F4C245"/>
                </a:solidFill>
                <a:effectLst/>
                <a:latin typeface="Circular Std Book Italic" panose="020B0604020101020102" pitchFamily="34" charset="0"/>
                <a:cs typeface="Circular Std Book Italic" panose="020B0604020101020102" pitchFamily="34" charset="0"/>
              </a:rPr>
              <a:t>File:</a:t>
            </a:r>
            <a:r>
              <a:rPr lang="en-GB" sz="2000" b="0" i="0">
                <a:solidFill>
                  <a:srgbClr val="A5D6FF"/>
                </a:solidFill>
                <a:effectLst/>
                <a:latin typeface="Circular Std Book Italic" panose="020B0604020101020102" pitchFamily="34" charset="0"/>
                <a:cs typeface="Circular Std Book Italic" panose="020B0604020101020102" pitchFamily="34" charset="0"/>
              </a:rPr>
              <a:t>  </a:t>
            </a:r>
            <a:r>
              <a:rPr lang="en-GB" sz="2000" b="0" i="0">
                <a:solidFill>
                  <a:srgbClr val="A5D6FF"/>
                </a:solidFill>
                <a:effectLst/>
                <a:latin typeface="Circular Std Book Italic" panose="020B0604020101020102" pitchFamily="34" charset="0"/>
                <a:cs typeface="Circular Std Book Italic" panose="020B0604020101020102" pitchFamily="34" charset="0"/>
                <a:hlinkClick r:id="rId5"/>
              </a:rPr>
              <a:t>https://github.com/RDeconomist/RDeconomist.github.io/blob/main/charts/maps/dataUSstatesCrimeWide.csv</a:t>
            </a:r>
            <a:br>
              <a:rPr lang="en-GB" sz="2000" b="0" i="0">
                <a:solidFill>
                  <a:srgbClr val="A5D6FF"/>
                </a:solidFill>
                <a:effectLst/>
                <a:latin typeface="Circular Std Book Italic" panose="020B0604020101020102" pitchFamily="34" charset="0"/>
                <a:cs typeface="Circular Std Book Italic" panose="020B0604020101020102" pitchFamily="34" charset="0"/>
              </a:rPr>
            </a:br>
            <a:br>
              <a:rPr lang="en-GB" sz="2000" b="0" i="0">
                <a:solidFill>
                  <a:srgbClr val="A5D6FF"/>
                </a:solidFill>
                <a:effectLst/>
                <a:latin typeface="Circular Std Book Italic" panose="020B0604020101020102" pitchFamily="34" charset="0"/>
                <a:cs typeface="Circular Std Book Italic" panose="020B0604020101020102" pitchFamily="34" charset="0"/>
              </a:rPr>
            </a:br>
            <a:r>
              <a:rPr lang="en-GB" sz="2000" b="0" i="0">
                <a:solidFill>
                  <a:srgbClr val="F4C245"/>
                </a:solidFill>
                <a:effectLst/>
                <a:latin typeface="Circular Std Book Italic" panose="020B0604020101020102" pitchFamily="34" charset="0"/>
                <a:cs typeface="Circular Std Book Italic" panose="020B0604020101020102" pitchFamily="34" charset="0"/>
              </a:rPr>
              <a:t>Raw:</a:t>
            </a:r>
            <a:r>
              <a:rPr lang="en-GB" sz="2000" b="0" i="0">
                <a:solidFill>
                  <a:srgbClr val="A5D6FF"/>
                </a:solidFill>
                <a:effectLst/>
                <a:latin typeface="Circular Std Book Italic" panose="020B0604020101020102" pitchFamily="34" charset="0"/>
                <a:cs typeface="Circular Std Book Italic" panose="020B0604020101020102" pitchFamily="34" charset="0"/>
              </a:rPr>
              <a:t> </a:t>
            </a:r>
            <a:r>
              <a:rPr lang="en-GB" sz="2000" b="0" i="0">
                <a:solidFill>
                  <a:srgbClr val="A5D6FF"/>
                </a:solidFill>
                <a:effectLst/>
                <a:latin typeface="Circular Std Book Italic" panose="020B0604020101020102" pitchFamily="34" charset="0"/>
                <a:cs typeface="Circular Std Book Italic" panose="020B0604020101020102" pitchFamily="34" charset="0"/>
                <a:hlinkClick r:id="rId6"/>
              </a:rPr>
              <a:t>https://raw.githubusercontent.com/RDeconomist/RDeconomist.github.io/main/charts/maps/dataUSstatesCrimeWide.csv</a:t>
            </a:r>
            <a:r>
              <a:rPr lang="en-GB" sz="2000" b="0" i="0">
                <a:solidFill>
                  <a:srgbClr val="A5D6FF"/>
                </a:solidFill>
                <a:effectLst/>
                <a:latin typeface="Circular Std Book Italic" panose="020B0604020101020102" pitchFamily="34" charset="0"/>
                <a:cs typeface="Circular Std Book Italic" panose="020B0604020101020102" pitchFamily="34" charset="0"/>
              </a:rPr>
              <a:t> </a:t>
            </a:r>
            <a:br>
              <a:rPr lang="en-GB" sz="2000" b="1">
                <a:solidFill>
                  <a:srgbClr val="F4C245"/>
                </a:solidFill>
                <a:latin typeface="Circular Std Book Italic" panose="020B0604020101020102" pitchFamily="34" charset="0"/>
                <a:cs typeface="Circular Std Book Italic" panose="020B0604020101020102" pitchFamily="34" charset="0"/>
              </a:rPr>
            </a:br>
            <a:br>
              <a:rPr lang="en-GB" sz="1800" b="1">
                <a:solidFill>
                  <a:srgbClr val="F4C245"/>
                </a:solidFill>
                <a:latin typeface="Circular Std Book Italic" panose="020B0604020101020102" pitchFamily="34" charset="0"/>
                <a:cs typeface="Circular Std Book Italic" panose="020B0604020101020102" pitchFamily="34" charset="0"/>
              </a:rPr>
            </a:br>
            <a:endParaRPr lang="en-GB" b="1">
              <a:solidFill>
                <a:srgbClr val="F4C245"/>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3646421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pic>
        <p:nvPicPr>
          <p:cNvPr id="4" name="Picture 3">
            <a:extLst>
              <a:ext uri="{FF2B5EF4-FFF2-40B4-BE49-F238E27FC236}">
                <a16:creationId xmlns:a16="http://schemas.microsoft.com/office/drawing/2014/main" id="{8542F8E3-A25A-2BE6-5956-2877006DFDA8}"/>
              </a:ext>
            </a:extLst>
          </p:cNvPr>
          <p:cNvPicPr>
            <a:picLocks noChangeAspect="1"/>
          </p:cNvPicPr>
          <p:nvPr/>
        </p:nvPicPr>
        <p:blipFill>
          <a:blip r:embed="rId3"/>
          <a:stretch>
            <a:fillRect/>
          </a:stretch>
        </p:blipFill>
        <p:spPr>
          <a:xfrm>
            <a:off x="54156" y="49490"/>
            <a:ext cx="5606985" cy="6728382"/>
          </a:xfrm>
          <a:prstGeom prst="rect">
            <a:avLst/>
          </a:prstGeom>
        </p:spPr>
      </p:pic>
      <p:sp>
        <p:nvSpPr>
          <p:cNvPr id="2" name="Rectangle 1">
            <a:extLst>
              <a:ext uri="{FF2B5EF4-FFF2-40B4-BE49-F238E27FC236}">
                <a16:creationId xmlns:a16="http://schemas.microsoft.com/office/drawing/2014/main" id="{1A22E8CB-C41B-08DF-9E85-0F5C09FE13C8}"/>
              </a:ext>
            </a:extLst>
          </p:cNvPr>
          <p:cNvSpPr/>
          <p:nvPr/>
        </p:nvSpPr>
        <p:spPr>
          <a:xfrm>
            <a:off x="474234" y="245533"/>
            <a:ext cx="11446833" cy="6400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Roboto" panose="02000000000000000000" pitchFamily="2" charset="0"/>
              </a:rPr>
              <a:t>FM:</a:t>
            </a:r>
            <a:br>
              <a:rPr lang="en-GB">
                <a:latin typeface="Roboto" panose="02000000000000000000" pitchFamily="2" charset="0"/>
              </a:rPr>
            </a:br>
            <a:br>
              <a:rPr lang="en-GB">
                <a:latin typeface="Roboto" panose="02000000000000000000" pitchFamily="2" charset="0"/>
              </a:rPr>
            </a:br>
            <a:r>
              <a:rPr lang="en-GB">
                <a:latin typeface="Roboto" panose="02000000000000000000" pitchFamily="2" charset="0"/>
              </a:rPr>
              <a:t>Practical: Point example and Choropleth example</a:t>
            </a:r>
          </a:p>
        </p:txBody>
      </p:sp>
    </p:spTree>
    <p:extLst>
      <p:ext uri="{BB962C8B-B14F-4D97-AF65-F5344CB8AC3E}">
        <p14:creationId xmlns:p14="http://schemas.microsoft.com/office/powerpoint/2010/main" val="79376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pic>
        <p:nvPicPr>
          <p:cNvPr id="5" name="Picture 4">
            <a:extLst>
              <a:ext uri="{FF2B5EF4-FFF2-40B4-BE49-F238E27FC236}">
                <a16:creationId xmlns:a16="http://schemas.microsoft.com/office/drawing/2014/main" id="{657BBDB9-5708-9F39-F5AE-9D928E02EC62}"/>
              </a:ext>
            </a:extLst>
          </p:cNvPr>
          <p:cNvPicPr>
            <a:picLocks noChangeAspect="1"/>
          </p:cNvPicPr>
          <p:nvPr/>
        </p:nvPicPr>
        <p:blipFill>
          <a:blip r:embed="rId3"/>
          <a:stretch>
            <a:fillRect/>
          </a:stretch>
        </p:blipFill>
        <p:spPr>
          <a:xfrm>
            <a:off x="104217" y="82484"/>
            <a:ext cx="5443559" cy="6693031"/>
          </a:xfrm>
          <a:prstGeom prst="rect">
            <a:avLst/>
          </a:prstGeom>
        </p:spPr>
      </p:pic>
    </p:spTree>
    <p:extLst>
      <p:ext uri="{BB962C8B-B14F-4D97-AF65-F5344CB8AC3E}">
        <p14:creationId xmlns:p14="http://schemas.microsoft.com/office/powerpoint/2010/main" val="252876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AutoShape 2" descr="https://www.evernote.com/shard/s17/res/6a13024e-3f10-4638-b459-73c8aff5b947/IMG_7723.JPG"/>
          <p:cNvSpPr>
            <a:spLocks noChangeAspect="1" noChangeArrowheads="1"/>
          </p:cNvSpPr>
          <p:nvPr/>
        </p:nvSpPr>
        <p:spPr bwMode="auto">
          <a:xfrm>
            <a:off x="1640682" y="748904"/>
            <a:ext cx="3032099" cy="3032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11"/>
            <a:endParaRPr lang="en-GB" sz="1425">
              <a:solidFill>
                <a:prstClr val="black"/>
              </a:solidFill>
              <a:latin typeface="Roboto" panose="02000000000000000000" pitchFamily="2" charset="0"/>
            </a:endParaRPr>
          </a:p>
        </p:txBody>
      </p:sp>
      <p:pic>
        <p:nvPicPr>
          <p:cNvPr id="4" name="Picture 3">
            <a:extLst>
              <a:ext uri="{FF2B5EF4-FFF2-40B4-BE49-F238E27FC236}">
                <a16:creationId xmlns:a16="http://schemas.microsoft.com/office/drawing/2014/main" id="{1111C8ED-3106-532C-C7C9-34CE8BE3F397}"/>
              </a:ext>
            </a:extLst>
          </p:cNvPr>
          <p:cNvPicPr>
            <a:picLocks noChangeAspect="1"/>
          </p:cNvPicPr>
          <p:nvPr/>
        </p:nvPicPr>
        <p:blipFill>
          <a:blip r:embed="rId3"/>
          <a:stretch>
            <a:fillRect/>
          </a:stretch>
        </p:blipFill>
        <p:spPr>
          <a:xfrm>
            <a:off x="33401" y="3511486"/>
            <a:ext cx="4865873" cy="3306824"/>
          </a:xfrm>
          <a:prstGeom prst="rect">
            <a:avLst/>
          </a:prstGeom>
        </p:spPr>
      </p:pic>
      <p:pic>
        <p:nvPicPr>
          <p:cNvPr id="7" name="Picture 6">
            <a:extLst>
              <a:ext uri="{FF2B5EF4-FFF2-40B4-BE49-F238E27FC236}">
                <a16:creationId xmlns:a16="http://schemas.microsoft.com/office/drawing/2014/main" id="{0B5B5C22-DB90-A912-7146-676F1C23887A}"/>
              </a:ext>
            </a:extLst>
          </p:cNvPr>
          <p:cNvPicPr>
            <a:picLocks noChangeAspect="1"/>
          </p:cNvPicPr>
          <p:nvPr/>
        </p:nvPicPr>
        <p:blipFill>
          <a:blip r:embed="rId4"/>
          <a:stretch>
            <a:fillRect/>
          </a:stretch>
        </p:blipFill>
        <p:spPr>
          <a:xfrm>
            <a:off x="33401" y="39691"/>
            <a:ext cx="4820575" cy="3306824"/>
          </a:xfrm>
          <a:prstGeom prst="rect">
            <a:avLst/>
          </a:prstGeom>
        </p:spPr>
      </p:pic>
    </p:spTree>
    <p:extLst>
      <p:ext uri="{BB962C8B-B14F-4D97-AF65-F5344CB8AC3E}">
        <p14:creationId xmlns:p14="http://schemas.microsoft.com/office/powerpoint/2010/main" val="42157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A27F7B3B-36FE-9769-33CA-7F223E196C2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165EC00-7164-18D3-8977-F72DB34F2B39}"/>
              </a:ext>
            </a:extLst>
          </p:cNvPr>
          <p:cNvSpPr txBox="1">
            <a:spLocks/>
          </p:cNvSpPr>
          <p:nvPr/>
        </p:nvSpPr>
        <p:spPr>
          <a:xfrm>
            <a:off x="474234" y="404664"/>
            <a:ext cx="11181959" cy="1123239"/>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Economies that drive the world</a:t>
            </a:r>
            <a:r>
              <a:rPr kumimoji="0" lang="en-GB" sz="4800" b="0" i="0" u="none" strike="noStrike" kern="1200" cap="none" spc="0" normalizeH="0" baseline="0" noProof="0">
                <a:ln>
                  <a:noFill/>
                </a:ln>
                <a:solidFill>
                  <a:srgbClr val="F4C245"/>
                </a:solidFill>
                <a:effectLst/>
                <a:uLnTx/>
                <a:uFillTx/>
                <a:latin typeface="Roboto" panose="02000000000000000000" pitchFamily="2" charset="0"/>
                <a:ea typeface="Roboto" panose="02000000000000000000" pitchFamily="2" charset="0"/>
                <a:cs typeface="Roboto" panose="02000000000000000000" pitchFamily="2" charset="0"/>
              </a:rPr>
              <a:t>.</a:t>
            </a:r>
            <a:endParaRPr kumimoji="0" lang="en-GB" sz="4800" b="0" i="0" u="none" strike="noStrike" kern="1200" cap="none" spc="0" normalizeH="0" baseline="0" noProof="0">
              <a:ln>
                <a:noFill/>
              </a:ln>
              <a:solidFill>
                <a:srgbClr val="36B7B4"/>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311" rtl="0" eaLnBrk="1" fontAlgn="auto" latinLnBrk="0" hangingPunct="1">
              <a:lnSpc>
                <a:spcPct val="100000"/>
              </a:lnSpc>
              <a:spcBef>
                <a:spcPct val="0"/>
              </a:spcBef>
              <a:spcAft>
                <a:spcPts val="0"/>
              </a:spcAft>
              <a:buClrTx/>
              <a:buSzTx/>
              <a:buFontTx/>
              <a:buNone/>
              <a:tabLst/>
              <a:defRPr/>
            </a:pPr>
            <a:r>
              <a:rPr kumimoji="0" lang="en-GB" sz="1600" i="1" u="none" strike="noStrike" kern="1200" cap="none" spc="0" normalizeH="0" baseline="0" noProof="0">
                <a:ln>
                  <a:noFill/>
                </a:ln>
                <a:solidFill>
                  <a:srgbClr val="36B7B4"/>
                </a:solidFill>
                <a:effectLst/>
                <a:uLnTx/>
                <a:uFillTx/>
                <a:latin typeface="Times New Roman" panose="02020603050405020304" pitchFamily="18" charset="0"/>
                <a:ea typeface="Roboto" panose="02000000000000000000" pitchFamily="2" charset="0"/>
                <a:cs typeface="Times New Roman" panose="02020603050405020304" pitchFamily="18" charset="0"/>
              </a:rPr>
              <a:t>21 countries make up 71% of the global population</a:t>
            </a: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a:ln>
                <a:noFill/>
              </a:ln>
              <a:solidFill>
                <a:srgbClr val="36B7B4"/>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285750" marR="0" lvl="0" indent="-285750" algn="l" defTabSz="914311"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a:p>
            <a:pPr marL="0" marR="0" lvl="0" indent="0" algn="l" defTabSz="914311"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ircular Std Book Italic" panose="020B0604020101020102" pitchFamily="34" charset="0"/>
              <a:ea typeface="+mj-ea"/>
              <a:cs typeface="Circular Std Book Italic" panose="020B0604020101020102" pitchFamily="34" charset="0"/>
            </a:endParaRPr>
          </a:p>
        </p:txBody>
      </p:sp>
      <p:pic>
        <p:nvPicPr>
          <p:cNvPr id="2" name="Picture 1">
            <a:extLst>
              <a:ext uri="{FF2B5EF4-FFF2-40B4-BE49-F238E27FC236}">
                <a16:creationId xmlns:a16="http://schemas.microsoft.com/office/drawing/2014/main" id="{C6AB9607-77EB-1FF8-D2E2-C33D04268E82}"/>
              </a:ext>
            </a:extLst>
          </p:cNvPr>
          <p:cNvPicPr>
            <a:picLocks noChangeAspect="1"/>
          </p:cNvPicPr>
          <p:nvPr/>
        </p:nvPicPr>
        <p:blipFill>
          <a:blip r:embed="rId3"/>
          <a:stretch>
            <a:fillRect/>
          </a:stretch>
        </p:blipFill>
        <p:spPr>
          <a:xfrm>
            <a:off x="1297567" y="1527903"/>
            <a:ext cx="9596866" cy="4798433"/>
          </a:xfrm>
          <a:prstGeom prst="rect">
            <a:avLst/>
          </a:prstGeom>
        </p:spPr>
      </p:pic>
    </p:spTree>
    <p:extLst>
      <p:ext uri="{BB962C8B-B14F-4D97-AF65-F5344CB8AC3E}">
        <p14:creationId xmlns:p14="http://schemas.microsoft.com/office/powerpoint/2010/main" val="2377846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E4FF78-4C7B-464A-B288-3B6F9A06BB31}"/>
              </a:ext>
            </a:extLst>
          </p:cNvPr>
          <p:cNvSpPr txBox="1">
            <a:spLocks/>
          </p:cNvSpPr>
          <p:nvPr/>
        </p:nvSpPr>
        <p:spPr>
          <a:xfrm>
            <a:off x="474234" y="404664"/>
            <a:ext cx="11181959" cy="1157436"/>
          </a:xfrm>
          <a:prstGeom prst="rect">
            <a:avLst/>
          </a:prstGeom>
        </p:spPr>
        <p:txBody>
          <a:bodyPr/>
          <a:lstStyle>
            <a:lvl1pPr algn="ctr" defTabSz="914311" rtl="0" eaLnBrk="1" latinLnBrk="0" hangingPunct="1">
              <a:spcBef>
                <a:spcPct val="0"/>
              </a:spcBef>
              <a:buNone/>
              <a:defRPr sz="4400" kern="1200">
                <a:solidFill>
                  <a:schemeClr val="tx1"/>
                </a:solidFill>
                <a:latin typeface="+mj-lt"/>
                <a:ea typeface="+mj-ea"/>
                <a:cs typeface="+mj-cs"/>
              </a:defRPr>
            </a:lvl1pPr>
          </a:lstStyle>
          <a:p>
            <a:pPr algn="l"/>
            <a:r>
              <a:rPr lang="en-GB" sz="4800">
                <a:solidFill>
                  <a:schemeClr val="bg1"/>
                </a:solidFill>
                <a:latin typeface="Roboto" panose="02000000000000000000" pitchFamily="2" charset="0"/>
                <a:ea typeface="Roboto" panose="02000000000000000000" pitchFamily="2" charset="0"/>
                <a:cs typeface="Roboto" panose="02000000000000000000" pitchFamily="2" charset="0"/>
              </a:rPr>
              <a:t>Where does Britain’s food come from</a:t>
            </a:r>
            <a:r>
              <a:rPr lang="en-GB" sz="4800">
                <a:solidFill>
                  <a:srgbClr val="F4C245"/>
                </a:solidFill>
                <a:latin typeface="Roboto" panose="02000000000000000000" pitchFamily="2" charset="0"/>
                <a:ea typeface="Roboto" panose="02000000000000000000" pitchFamily="2" charset="0"/>
                <a:cs typeface="Roboto" panose="02000000000000000000" pitchFamily="2" charset="0"/>
              </a:rPr>
              <a:t>?</a:t>
            </a:r>
          </a:p>
          <a:p>
            <a:pPr algn="l"/>
            <a:r>
              <a:rPr lang="en-GB" sz="1600" i="1">
                <a:solidFill>
                  <a:srgbClr val="36B7B4"/>
                </a:solidFill>
                <a:latin typeface="Times New Roman" panose="02020603050405020304" pitchFamily="18" charset="0"/>
                <a:ea typeface="Roboto" panose="02000000000000000000" pitchFamily="2" charset="0"/>
                <a:cs typeface="Times New Roman" panose="02020603050405020304" pitchFamily="18" charset="0"/>
              </a:rPr>
              <a:t>Our research.</a:t>
            </a: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1400">
              <a:solidFill>
                <a:srgbClr val="36B7B4"/>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2000">
              <a:solidFill>
                <a:schemeClr val="bg1"/>
              </a:solidFill>
              <a:latin typeface="Circular Std Book Italic" panose="020B0604020101020102" pitchFamily="34" charset="0"/>
              <a:cs typeface="Circular Std Book Italic" panose="020B0604020101020102" pitchFamily="34" charset="0"/>
            </a:endParaRPr>
          </a:p>
          <a:p>
            <a:pPr marL="285750" indent="-285750" algn="l">
              <a:buFont typeface="Arial" panose="020B0604020202020204" pitchFamily="34" charset="0"/>
              <a:buChar char="•"/>
            </a:pPr>
            <a:endParaRPr lang="en-GB" sz="20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a:p>
            <a:pPr algn="l"/>
            <a:endParaRPr lang="en-GB" sz="1600">
              <a:solidFill>
                <a:schemeClr val="bg1"/>
              </a:solidFill>
              <a:latin typeface="Circular Std Book Italic" panose="020B0604020101020102" pitchFamily="34" charset="0"/>
              <a:cs typeface="Circular Std Book Italic" panose="020B0604020101020102" pitchFamily="34" charset="0"/>
            </a:endParaRPr>
          </a:p>
        </p:txBody>
      </p:sp>
      <p:pic>
        <p:nvPicPr>
          <p:cNvPr id="5" name="Picture 4" descr="A map of the world with different colored countries/regions&#10;&#10;Description automatically generated">
            <a:extLst>
              <a:ext uri="{FF2B5EF4-FFF2-40B4-BE49-F238E27FC236}">
                <a16:creationId xmlns:a16="http://schemas.microsoft.com/office/drawing/2014/main" id="{90DE03D3-7620-791E-B826-DC07364C92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234" y="2032000"/>
            <a:ext cx="7491225" cy="4218136"/>
          </a:xfrm>
          <a:prstGeom prst="rect">
            <a:avLst/>
          </a:prstGeom>
        </p:spPr>
      </p:pic>
      <p:sp>
        <p:nvSpPr>
          <p:cNvPr id="7" name="TextBox 6">
            <a:extLst>
              <a:ext uri="{FF2B5EF4-FFF2-40B4-BE49-F238E27FC236}">
                <a16:creationId xmlns:a16="http://schemas.microsoft.com/office/drawing/2014/main" id="{46741302-FA08-3950-799F-89AA58A514E0}"/>
              </a:ext>
            </a:extLst>
          </p:cNvPr>
          <p:cNvSpPr txBox="1"/>
          <p:nvPr/>
        </p:nvSpPr>
        <p:spPr>
          <a:xfrm>
            <a:off x="8369300" y="2080292"/>
            <a:ext cx="2783262" cy="3970318"/>
          </a:xfrm>
          <a:prstGeom prst="rect">
            <a:avLst/>
          </a:prstGeom>
          <a:noFill/>
        </p:spPr>
        <p:txBody>
          <a:bodyPr wrap="square" rtlCol="0">
            <a:spAutoFit/>
          </a:bodyPr>
          <a:lstStyle/>
          <a:p>
            <a:r>
              <a:rPr lang="en-GB">
                <a:solidFill>
                  <a:schemeClr val="bg1"/>
                </a:solidFill>
                <a:latin typeface="Roboto" panose="02000000000000000000" pitchFamily="2" charset="0"/>
              </a:rPr>
              <a:t>Across 67,000 products from 6 UK supermarkets. </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Just under half are of UK origin (49%).</a:t>
            </a:r>
          </a:p>
          <a:p>
            <a:endParaRPr lang="en-GB">
              <a:solidFill>
                <a:schemeClr val="bg1"/>
              </a:solidFill>
              <a:latin typeface="Roboto" panose="02000000000000000000" pitchFamily="2" charset="0"/>
            </a:endParaRPr>
          </a:p>
          <a:p>
            <a:r>
              <a:rPr lang="en-GB">
                <a:solidFill>
                  <a:schemeClr val="bg1"/>
                </a:solidFill>
                <a:latin typeface="Roboto" panose="02000000000000000000" pitchFamily="2" charset="0"/>
              </a:rPr>
              <a:t>Top five foreign sources of food (in order) are Italy, France, Germany, China and Spain.</a:t>
            </a:r>
          </a:p>
          <a:p>
            <a:endParaRPr lang="en-GB">
              <a:solidFill>
                <a:schemeClr val="bg1"/>
              </a:solidFill>
              <a:latin typeface="Roboto" panose="02000000000000000000" pitchFamily="2" charset="0"/>
            </a:endParaRPr>
          </a:p>
          <a:p>
            <a:r>
              <a:rPr lang="en-GB" err="1">
                <a:solidFill>
                  <a:schemeClr val="bg1"/>
                </a:solidFill>
                <a:latin typeface="Roboto" panose="02000000000000000000" pitchFamily="2" charset="0"/>
              </a:rPr>
              <a:t>Prodcuts</a:t>
            </a:r>
            <a:r>
              <a:rPr lang="en-GB">
                <a:solidFill>
                  <a:schemeClr val="bg1"/>
                </a:solidFill>
                <a:latin typeface="Roboto" panose="02000000000000000000" pitchFamily="2" charset="0"/>
              </a:rPr>
              <a:t> sourced from at least 71 countries.</a:t>
            </a:r>
          </a:p>
          <a:p>
            <a:endParaRPr lang="en-GB">
              <a:solidFill>
                <a:schemeClr val="bg1"/>
              </a:solidFill>
              <a:latin typeface="Roboto" panose="02000000000000000000" pitchFamily="2" charset="0"/>
            </a:endParaRPr>
          </a:p>
        </p:txBody>
      </p:sp>
    </p:spTree>
    <p:extLst>
      <p:ext uri="{BB962C8B-B14F-4D97-AF65-F5344CB8AC3E}">
        <p14:creationId xmlns:p14="http://schemas.microsoft.com/office/powerpoint/2010/main" val="91459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DED39AE-BEA2-2276-B484-98E961F7CC53}"/>
              </a:ext>
            </a:extLst>
          </p:cNvPr>
          <p:cNvGrpSpPr/>
          <p:nvPr/>
        </p:nvGrpSpPr>
        <p:grpSpPr>
          <a:xfrm>
            <a:off x="0" y="0"/>
            <a:ext cx="12199293" cy="6911554"/>
            <a:chOff x="0" y="0"/>
            <a:chExt cx="12199293" cy="6911554"/>
          </a:xfrm>
        </p:grpSpPr>
        <p:pic>
          <p:nvPicPr>
            <p:cNvPr id="15" name="Picture 14">
              <a:extLst>
                <a:ext uri="{FF2B5EF4-FFF2-40B4-BE49-F238E27FC236}">
                  <a16:creationId xmlns:a16="http://schemas.microsoft.com/office/drawing/2014/main" id="{706DD2D7-4B6F-F56D-A44A-C8E486947BD5}"/>
                </a:ext>
              </a:extLst>
            </p:cNvPr>
            <p:cNvPicPr>
              <a:picLocks noChangeAspect="1"/>
            </p:cNvPicPr>
            <p:nvPr/>
          </p:nvPicPr>
          <p:blipFill>
            <a:blip r:embed="rId2"/>
            <a:stretch>
              <a:fillRect/>
            </a:stretch>
          </p:blipFill>
          <p:spPr>
            <a:xfrm>
              <a:off x="6350390" y="0"/>
              <a:ext cx="5848903" cy="6911554"/>
            </a:xfrm>
            <a:prstGeom prst="rect">
              <a:avLst/>
            </a:prstGeom>
          </p:spPr>
        </p:pic>
        <p:pic>
          <p:nvPicPr>
            <p:cNvPr id="6" name="Picture 5">
              <a:extLst>
                <a:ext uri="{FF2B5EF4-FFF2-40B4-BE49-F238E27FC236}">
                  <a16:creationId xmlns:a16="http://schemas.microsoft.com/office/drawing/2014/main" id="{72AFBA55-F4D9-4015-FCCF-BCB3C6ECFB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21654" y="6075221"/>
              <a:ext cx="1512173" cy="534337"/>
            </a:xfrm>
            <a:prstGeom prst="rect">
              <a:avLst/>
            </a:prstGeom>
          </p:spPr>
        </p:pic>
        <p:pic>
          <p:nvPicPr>
            <p:cNvPr id="7" name="Picture 6">
              <a:extLst>
                <a:ext uri="{FF2B5EF4-FFF2-40B4-BE49-F238E27FC236}">
                  <a16:creationId xmlns:a16="http://schemas.microsoft.com/office/drawing/2014/main" id="{14DCA215-F382-199B-CD29-EA52A0CBE98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30690" y="6134161"/>
              <a:ext cx="1636336" cy="416459"/>
            </a:xfrm>
            <a:prstGeom prst="rect">
              <a:avLst/>
            </a:prstGeom>
          </p:spPr>
        </p:pic>
        <p:pic>
          <p:nvPicPr>
            <p:cNvPr id="10" name="Picture 9">
              <a:extLst>
                <a:ext uri="{FF2B5EF4-FFF2-40B4-BE49-F238E27FC236}">
                  <a16:creationId xmlns:a16="http://schemas.microsoft.com/office/drawing/2014/main" id="{942F4DEB-5D51-1AC5-DDBF-FFB7B1741937}"/>
                </a:ext>
              </a:extLst>
            </p:cNvPr>
            <p:cNvPicPr>
              <a:picLocks noChangeAspect="1"/>
            </p:cNvPicPr>
            <p:nvPr/>
          </p:nvPicPr>
          <p:blipFill>
            <a:blip r:embed="rId5"/>
            <a:stretch>
              <a:fillRect/>
            </a:stretch>
          </p:blipFill>
          <p:spPr>
            <a:xfrm>
              <a:off x="0" y="0"/>
              <a:ext cx="7315200" cy="6911554"/>
            </a:xfrm>
            <a:prstGeom prst="rect">
              <a:avLst/>
            </a:prstGeom>
          </p:spPr>
        </p:pic>
        <p:pic>
          <p:nvPicPr>
            <p:cNvPr id="17" name="Picture 16">
              <a:extLst>
                <a:ext uri="{FF2B5EF4-FFF2-40B4-BE49-F238E27FC236}">
                  <a16:creationId xmlns:a16="http://schemas.microsoft.com/office/drawing/2014/main" id="{2E482050-8A12-A618-1706-0E4B4E693C06}"/>
                </a:ext>
              </a:extLst>
            </p:cNvPr>
            <p:cNvPicPr>
              <a:picLocks noChangeAspect="1"/>
            </p:cNvPicPr>
            <p:nvPr/>
          </p:nvPicPr>
          <p:blipFill rotWithShape="1">
            <a:blip r:embed="rId2"/>
            <a:srcRect t="9023" r="63647" b="85676"/>
            <a:stretch/>
          </p:blipFill>
          <p:spPr>
            <a:xfrm>
              <a:off x="4308181" y="3811799"/>
              <a:ext cx="2520489" cy="434331"/>
            </a:xfrm>
            <a:prstGeom prst="rect">
              <a:avLst/>
            </a:prstGeom>
          </p:spPr>
        </p:pic>
        <p:sp>
          <p:nvSpPr>
            <p:cNvPr id="18" name="Rectangle 17">
              <a:extLst>
                <a:ext uri="{FF2B5EF4-FFF2-40B4-BE49-F238E27FC236}">
                  <a16:creationId xmlns:a16="http://schemas.microsoft.com/office/drawing/2014/main" id="{C02B9486-2C7B-C4B1-3FBF-07F28B268B97}"/>
                </a:ext>
              </a:extLst>
            </p:cNvPr>
            <p:cNvSpPr/>
            <p:nvPr/>
          </p:nvSpPr>
          <p:spPr>
            <a:xfrm>
              <a:off x="3821654" y="2930487"/>
              <a:ext cx="3493546" cy="804231"/>
            </a:xfrm>
            <a:prstGeom prst="rect">
              <a:avLst/>
            </a:prstGeom>
            <a:solidFill>
              <a:srgbClr val="1919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pic>
          <p:nvPicPr>
            <p:cNvPr id="16" name="Picture 15">
              <a:extLst>
                <a:ext uri="{FF2B5EF4-FFF2-40B4-BE49-F238E27FC236}">
                  <a16:creationId xmlns:a16="http://schemas.microsoft.com/office/drawing/2014/main" id="{9E3F2AD6-EE62-BA27-2DEC-D75E3F808A82}"/>
                </a:ext>
              </a:extLst>
            </p:cNvPr>
            <p:cNvPicPr>
              <a:picLocks noChangeAspect="1"/>
            </p:cNvPicPr>
            <p:nvPr/>
          </p:nvPicPr>
          <p:blipFill rotWithShape="1">
            <a:blip r:embed="rId5"/>
            <a:srcRect l="55146" t="55152" r="5697" b="38472"/>
            <a:stretch/>
          </p:blipFill>
          <p:spPr>
            <a:xfrm>
              <a:off x="4308181" y="2649070"/>
              <a:ext cx="2864387" cy="440675"/>
            </a:xfrm>
            <a:prstGeom prst="rect">
              <a:avLst/>
            </a:prstGeom>
          </p:spPr>
        </p:pic>
        <p:sp>
          <p:nvSpPr>
            <p:cNvPr id="19" name="Rectangle 18">
              <a:extLst>
                <a:ext uri="{FF2B5EF4-FFF2-40B4-BE49-F238E27FC236}">
                  <a16:creationId xmlns:a16="http://schemas.microsoft.com/office/drawing/2014/main" id="{F3E1A62A-B196-42D4-3249-1CF65FE192E3}"/>
                </a:ext>
              </a:extLst>
            </p:cNvPr>
            <p:cNvSpPr/>
            <p:nvPr/>
          </p:nvSpPr>
          <p:spPr>
            <a:xfrm>
              <a:off x="6111924" y="227435"/>
              <a:ext cx="3493546" cy="804231"/>
            </a:xfrm>
            <a:prstGeom prst="rect">
              <a:avLst/>
            </a:prstGeom>
            <a:solidFill>
              <a:srgbClr val="1919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1" name="TextBox 20">
              <a:extLst>
                <a:ext uri="{FF2B5EF4-FFF2-40B4-BE49-F238E27FC236}">
                  <a16:creationId xmlns:a16="http://schemas.microsoft.com/office/drawing/2014/main" id="{4FE8A6EB-BE51-5185-C5AE-D7C1D2ED7673}"/>
                </a:ext>
              </a:extLst>
            </p:cNvPr>
            <p:cNvSpPr txBox="1"/>
            <p:nvPr/>
          </p:nvSpPr>
          <p:spPr>
            <a:xfrm>
              <a:off x="4467703" y="2356125"/>
              <a:ext cx="2733441" cy="307777"/>
            </a:xfrm>
            <a:prstGeom prst="rect">
              <a:avLst/>
            </a:prstGeom>
            <a:noFill/>
          </p:spPr>
          <p:txBody>
            <a:bodyPr wrap="none" rtlCol="0">
              <a:spAutoFit/>
            </a:bodyPr>
            <a:lstStyle/>
            <a:p>
              <a:r>
                <a:rPr lang="en-GB" sz="1400">
                  <a:solidFill>
                    <a:schemeClr val="bg1"/>
                  </a:solidFill>
                  <a:latin typeface="Circular Std Book Italic" panose="020B0604020101020102" pitchFamily="34" charset="77"/>
                  <a:cs typeface="Circular Std Book Italic" panose="020B0604020101020102" pitchFamily="34" charset="77"/>
                </a:rPr>
                <a:t>Guinness, 1 pint, Wetherspoons</a:t>
              </a:r>
            </a:p>
          </p:txBody>
        </p:sp>
        <p:sp>
          <p:nvSpPr>
            <p:cNvPr id="25" name="Right Arrow 24">
              <a:extLst>
                <a:ext uri="{FF2B5EF4-FFF2-40B4-BE49-F238E27FC236}">
                  <a16:creationId xmlns:a16="http://schemas.microsoft.com/office/drawing/2014/main" id="{3A7F0CBB-4E8E-A89D-5FCA-70FAFAA958BE}"/>
                </a:ext>
              </a:extLst>
            </p:cNvPr>
            <p:cNvSpPr/>
            <p:nvPr/>
          </p:nvSpPr>
          <p:spPr>
            <a:xfrm>
              <a:off x="6800096" y="3931779"/>
              <a:ext cx="401048" cy="117291"/>
            </a:xfrm>
            <a:prstGeom prst="rightArrow">
              <a:avLst>
                <a:gd name="adj1" fmla="val 50000"/>
                <a:gd name="adj2" fmla="val 12049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7" name="Right Arrow 26">
              <a:extLst>
                <a:ext uri="{FF2B5EF4-FFF2-40B4-BE49-F238E27FC236}">
                  <a16:creationId xmlns:a16="http://schemas.microsoft.com/office/drawing/2014/main" id="{2FA4A8C7-D825-6CF1-1A76-0D1E49D3F34C}"/>
                </a:ext>
              </a:extLst>
            </p:cNvPr>
            <p:cNvSpPr/>
            <p:nvPr/>
          </p:nvSpPr>
          <p:spPr>
            <a:xfrm flipH="1">
              <a:off x="3921556" y="2752116"/>
              <a:ext cx="486357" cy="117291"/>
            </a:xfrm>
            <a:prstGeom prst="rightArrow">
              <a:avLst>
                <a:gd name="adj1" fmla="val 50000"/>
                <a:gd name="adj2" fmla="val 12049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ndParaRPr>
            </a:p>
          </p:txBody>
        </p:sp>
        <p:sp>
          <p:nvSpPr>
            <p:cNvPr id="2" name="TextBox 1">
              <a:extLst>
                <a:ext uri="{FF2B5EF4-FFF2-40B4-BE49-F238E27FC236}">
                  <a16:creationId xmlns:a16="http://schemas.microsoft.com/office/drawing/2014/main" id="{2D3682C3-2038-0A7D-D196-C803F016F75E}"/>
                </a:ext>
              </a:extLst>
            </p:cNvPr>
            <p:cNvSpPr txBox="1"/>
            <p:nvPr/>
          </p:nvSpPr>
          <p:spPr>
            <a:xfrm>
              <a:off x="4407913" y="4160411"/>
              <a:ext cx="2393604" cy="307777"/>
            </a:xfrm>
            <a:prstGeom prst="rect">
              <a:avLst/>
            </a:prstGeom>
            <a:noFill/>
          </p:spPr>
          <p:txBody>
            <a:bodyPr wrap="none" rtlCol="0">
              <a:spAutoFit/>
            </a:bodyPr>
            <a:lstStyle/>
            <a:p>
              <a:r>
                <a:rPr lang="en-GB" sz="1400">
                  <a:solidFill>
                    <a:schemeClr val="bg1"/>
                  </a:solidFill>
                  <a:latin typeface="Circular Std Book Italic" panose="020B0604020101020102" pitchFamily="34" charset="77"/>
                  <a:cs typeface="Circular Std Book Italic" panose="020B0604020101020102" pitchFamily="34" charset="77"/>
                </a:rPr>
                <a:t>Vegan sausage roll, Greggs</a:t>
              </a:r>
            </a:p>
          </p:txBody>
        </p:sp>
      </p:grpSp>
    </p:spTree>
    <p:extLst>
      <p:ext uri="{BB962C8B-B14F-4D97-AF65-F5344CB8AC3E}">
        <p14:creationId xmlns:p14="http://schemas.microsoft.com/office/powerpoint/2010/main" val="3801916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TotalTime>
  <Words>3692</Words>
  <Application>Microsoft Office PowerPoint</Application>
  <PresentationFormat>Widescreen</PresentationFormat>
  <Paragraphs>784</Paragraphs>
  <Slides>63</Slides>
  <Notes>52</Notes>
  <HiddenSlides>4</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63</vt:i4>
      </vt:variant>
    </vt:vector>
  </HeadingPairs>
  <TitlesOfParts>
    <vt:vector size="77" baseType="lpstr">
      <vt:lpstr>Arial</vt:lpstr>
      <vt:lpstr>Calibri Light</vt:lpstr>
      <vt:lpstr>Circular Std Book Italic</vt:lpstr>
      <vt:lpstr>Consolas</vt:lpstr>
      <vt:lpstr>haas-grotesk-text</vt:lpstr>
      <vt:lpstr>latin_ext</vt:lpstr>
      <vt:lpstr>Menlo</vt:lpstr>
      <vt:lpstr>Palatino</vt:lpstr>
      <vt:lpstr>Roboto</vt:lpstr>
      <vt:lpstr>Times New Roman</vt:lpstr>
      <vt:lpstr>Office Theme</vt:lpstr>
      <vt:lpstr>1_Office Theme</vt:lpstr>
      <vt:lpstr>5_Custom Design</vt:lpstr>
      <vt:lpstr>2_Office Theme</vt:lpstr>
      <vt:lpstr>PowerPoint Presentation</vt:lpstr>
      <vt:lpstr>Practical Data Science. For economists  Week 8. University of Bristol Autumn 2024 </vt:lpstr>
      <vt:lpstr>Week 8.</vt:lpstr>
      <vt:lpstr>8.  Maps. Data in geographic context</vt:lpstr>
      <vt:lpstr>PowerPoint Presentation</vt:lpstr>
      <vt:lpstr>PowerPoint Presentation</vt:lpstr>
      <vt:lpstr>PowerPoint Presentation</vt:lpstr>
      <vt:lpstr>PowerPoint Presentation</vt:lpstr>
      <vt:lpstr>PowerPoint Presentation</vt:lpstr>
      <vt:lpstr>8.1  History. Why do humans make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8.2  Modern mapping. Uses of maps in economic and policy settings</vt:lpstr>
      <vt:lpstr>PowerPoint Presentation</vt:lpstr>
      <vt:lpstr>PowerPoint Presentation</vt:lpstr>
      <vt:lpstr>PowerPoint Presentation</vt:lpstr>
      <vt:lpstr>PowerPoint Presentation</vt:lpstr>
      <vt:lpstr>PowerPoint Presentation</vt:lpstr>
      <vt:lpstr>PowerPoint Presentation</vt:lpstr>
      <vt:lpstr>8.3  Map making. The theory and tools you need to make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session.  https://rapidcharts.io/maps </vt:lpstr>
      <vt:lpstr>Break.  Take a look at the maps on the rapidcharts site  https://www.rdeconomist.github.io/maps     Copy the following two files to your GitHub:  File:  github.com/jhellingsdata/RADataHub/blob/main/misc/Guinness_Map/UK_LADs.topojson   Raw: github.com/jhellingsdata/RADataHub/raw/refs/heads/main/misc/Guinness_Map/UK_LADs.topojson   File:  github.com/jhellingsdata/RADataHub/blob/main/misc/Guinness_Map/pint_data.csv  Raw: github.com/jhellingsdata/RADataHub/raw/refs/heads/main/misc/Guinness_Map/pint_data.csv  </vt:lpstr>
      <vt:lpstr>Break.  Take a look at the maps on the rapidcharts site  https://www.rdeconomist.github.io/maps     Copy the following two files to your GitHub:  File:  https://github.com/RDeconomist/RDeconomist.github.io/blob/main/charts/maps/geoUSStates.json   Raw: https://raw.githubusercontent.com/RDeconomist/RDeconomist.github.io/main/charts/maps/geoUSStates.json     File:  https://github.com/RDeconomist/RDeconomist.github.io/blob/main/charts/maps/dataUSstatesCrimeWide.csv  Raw: https://raw.githubusercontent.com/RDeconomist/RDeconomist.github.io/main/charts/maps/dataUSstatesCrimeWide.csv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Communicating Economics.</dc:title>
  <dc:creator>Xenia Levantis</dc:creator>
  <cp:lastModifiedBy>Richard Davies</cp:lastModifiedBy>
  <cp:revision>2</cp:revision>
  <dcterms:created xsi:type="dcterms:W3CDTF">2021-07-20T09:12:48Z</dcterms:created>
  <dcterms:modified xsi:type="dcterms:W3CDTF">2024-11-05T10:45:04Z</dcterms:modified>
</cp:coreProperties>
</file>